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0"/>
  </p:notesMasterIdLst>
  <p:handoutMasterIdLst>
    <p:handoutMasterId r:id="rId71"/>
  </p:handoutMasterIdLst>
  <p:sldIdLst>
    <p:sldId id="1068" r:id="rId2"/>
    <p:sldId id="1069" r:id="rId3"/>
    <p:sldId id="1209" r:id="rId4"/>
    <p:sldId id="1210" r:id="rId5"/>
    <p:sldId id="1224" r:id="rId6"/>
    <p:sldId id="1225" r:id="rId7"/>
    <p:sldId id="1226" r:id="rId8"/>
    <p:sldId id="1227" r:id="rId9"/>
    <p:sldId id="1228" r:id="rId10"/>
    <p:sldId id="1229" r:id="rId11"/>
    <p:sldId id="1230" r:id="rId12"/>
    <p:sldId id="1231" r:id="rId13"/>
    <p:sldId id="1236" r:id="rId14"/>
    <p:sldId id="1235" r:id="rId15"/>
    <p:sldId id="1237" r:id="rId16"/>
    <p:sldId id="1233" r:id="rId17"/>
    <p:sldId id="1211" r:id="rId18"/>
    <p:sldId id="1212" r:id="rId19"/>
    <p:sldId id="1213" r:id="rId20"/>
    <p:sldId id="1214" r:id="rId21"/>
    <p:sldId id="1215" r:id="rId22"/>
    <p:sldId id="1216" r:id="rId23"/>
    <p:sldId id="1120" r:id="rId24"/>
    <p:sldId id="1121" r:id="rId25"/>
    <p:sldId id="1122" r:id="rId26"/>
    <p:sldId id="1132" r:id="rId27"/>
    <p:sldId id="1149" r:id="rId28"/>
    <p:sldId id="1148" r:id="rId29"/>
    <p:sldId id="1174" r:id="rId30"/>
    <p:sldId id="1164" r:id="rId31"/>
    <p:sldId id="1160" r:id="rId32"/>
    <p:sldId id="1198" r:id="rId33"/>
    <p:sldId id="1157" r:id="rId34"/>
    <p:sldId id="1099" r:id="rId35"/>
    <p:sldId id="1095" r:id="rId36"/>
    <p:sldId id="1217" r:id="rId37"/>
    <p:sldId id="1218" r:id="rId38"/>
    <p:sldId id="1219" r:id="rId39"/>
    <p:sldId id="1220" r:id="rId40"/>
    <p:sldId id="1221" r:id="rId41"/>
    <p:sldId id="1222" r:id="rId42"/>
    <p:sldId id="1223" r:id="rId43"/>
    <p:sldId id="1165" r:id="rId44"/>
    <p:sldId id="1166" r:id="rId45"/>
    <p:sldId id="1167" r:id="rId46"/>
    <p:sldId id="1168" r:id="rId47"/>
    <p:sldId id="1239" r:id="rId48"/>
    <p:sldId id="651" r:id="rId49"/>
    <p:sldId id="1073" r:id="rId50"/>
    <p:sldId id="1056" r:id="rId51"/>
    <p:sldId id="1238" r:id="rId52"/>
    <p:sldId id="1169" r:id="rId53"/>
    <p:sldId id="1058" r:id="rId54"/>
    <p:sldId id="1060" r:id="rId55"/>
    <p:sldId id="1075" r:id="rId56"/>
    <p:sldId id="1063" r:id="rId57"/>
    <p:sldId id="1207" r:id="rId58"/>
    <p:sldId id="1064" r:id="rId59"/>
    <p:sldId id="1076" r:id="rId60"/>
    <p:sldId id="1065" r:id="rId61"/>
    <p:sldId id="1066" r:id="rId62"/>
    <p:sldId id="1067" r:id="rId63"/>
    <p:sldId id="1046" r:id="rId64"/>
    <p:sldId id="1047" r:id="rId65"/>
    <p:sldId id="1077" r:id="rId66"/>
    <p:sldId id="1048" r:id="rId67"/>
    <p:sldId id="1234" r:id="rId68"/>
    <p:sldId id="1092" r:id="rId6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5" d="100"/>
          <a:sy n="95" d="100"/>
        </p:scale>
        <p:origin x="619" y="7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122" d="100"/>
          <a:sy n="122" d="100"/>
        </p:scale>
        <p:origin x="4938"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r>
              <a:rPr lang="en-US" smtClean="0"/>
              <a:t>9/28/23</a:t>
            </a:r>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9C369036-5B90-4159-950A-FC236DC91CD9}" type="slidenum">
              <a:rPr lang="en-US" smtClean="0"/>
              <a:t>‹#›</a:t>
            </a:fld>
            <a:endParaRPr lang="en-US"/>
          </a:p>
        </p:txBody>
      </p:sp>
    </p:spTree>
    <p:extLst>
      <p:ext uri="{BB962C8B-B14F-4D97-AF65-F5344CB8AC3E}">
        <p14:creationId xmlns:p14="http://schemas.microsoft.com/office/powerpoint/2010/main" val="280772107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r>
              <a:rPr lang="en-US" smtClean="0"/>
              <a:t>9/28/23</a:t>
            </a:r>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A4A9591-6B62-414E-B780-29C3A0FEC39B}" type="slidenum">
              <a:rPr lang="en-US" smtClean="0"/>
              <a:t>‹#›</a:t>
            </a:fld>
            <a:endParaRPr lang="en-US"/>
          </a:p>
        </p:txBody>
      </p:sp>
    </p:spTree>
    <p:extLst>
      <p:ext uri="{BB962C8B-B14F-4D97-AF65-F5344CB8AC3E}">
        <p14:creationId xmlns:p14="http://schemas.microsoft.com/office/powerpoint/2010/main" val="329220765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dirty="0"/>
              <a:t>Workplace Discrimination &amp; Employment Law</a:t>
            </a:r>
          </a:p>
        </p:txBody>
      </p:sp>
      <p:sp>
        <p:nvSpPr>
          <p:cNvPr id="5" name="Date Placeholder 4"/>
          <p:cNvSpPr>
            <a:spLocks noGrp="1"/>
          </p:cNvSpPr>
          <p:nvPr>
            <p:ph type="dt" idx="1"/>
          </p:nvPr>
        </p:nvSpPr>
        <p:spPr/>
        <p:txBody>
          <a:bodyPr/>
          <a:lstStyle/>
          <a:p>
            <a:r>
              <a:rPr lang="en-US" smtClean="0"/>
              <a:t>9/28/23</a:t>
            </a:r>
            <a:endParaRPr lang="en-US" dirty="0"/>
          </a:p>
        </p:txBody>
      </p:sp>
      <p:sp>
        <p:nvSpPr>
          <p:cNvPr id="6" name="Footer Placeholder 5"/>
          <p:cNvSpPr>
            <a:spLocks noGrp="1"/>
          </p:cNvSpPr>
          <p:nvPr>
            <p:ph type="ftr" sz="quarter" idx="4"/>
          </p:nvPr>
        </p:nvSpPr>
        <p:spPr/>
        <p:txBody>
          <a:bodyPr/>
          <a:lstStyle/>
          <a:p>
            <a:r>
              <a:rPr lang="en-US" dirty="0"/>
              <a:t>Strategies to Combat Bias, Bullying &amp; Harassment in the Law</a:t>
            </a:r>
          </a:p>
        </p:txBody>
      </p:sp>
      <p:sp>
        <p:nvSpPr>
          <p:cNvPr id="7" name="Slide Number Placeholder 6"/>
          <p:cNvSpPr>
            <a:spLocks noGrp="1"/>
          </p:cNvSpPr>
          <p:nvPr>
            <p:ph type="sldNum" sz="quarter" idx="5"/>
          </p:nvPr>
        </p:nvSpPr>
        <p:spPr/>
        <p:txBody>
          <a:bodyPr/>
          <a:lstStyle/>
          <a:p>
            <a:fld id="{9B63D24D-BFCA-C241-B567-1C9DC8D2483D}" type="slidenum">
              <a:rPr lang="en-US" smtClean="0"/>
              <a:t>3</a:t>
            </a:fld>
            <a:endParaRPr lang="en-US" dirty="0"/>
          </a:p>
        </p:txBody>
      </p:sp>
    </p:spTree>
    <p:extLst>
      <p:ext uri="{BB962C8B-B14F-4D97-AF65-F5344CB8AC3E}">
        <p14:creationId xmlns:p14="http://schemas.microsoft.com/office/powerpoint/2010/main" val="1409220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Workplace Discrimination &amp; Employment Law</a:t>
            </a:r>
            <a:endParaRPr lang="en-US" dirty="0"/>
          </a:p>
        </p:txBody>
      </p:sp>
      <p:sp>
        <p:nvSpPr>
          <p:cNvPr id="5" name="Date Placeholder 4"/>
          <p:cNvSpPr>
            <a:spLocks noGrp="1"/>
          </p:cNvSpPr>
          <p:nvPr>
            <p:ph type="dt" idx="1"/>
          </p:nvPr>
        </p:nvSpPr>
        <p:spPr/>
        <p:txBody>
          <a:bodyPr/>
          <a:lstStyle/>
          <a:p>
            <a:r>
              <a:rPr lang="en-US" smtClean="0"/>
              <a:t>9/28/23</a:t>
            </a:r>
            <a:endParaRPr lang="en-US" dirty="0"/>
          </a:p>
        </p:txBody>
      </p:sp>
      <p:sp>
        <p:nvSpPr>
          <p:cNvPr id="6" name="Footer Placeholder 5"/>
          <p:cNvSpPr>
            <a:spLocks noGrp="1"/>
          </p:cNvSpPr>
          <p:nvPr>
            <p:ph type="ftr" sz="quarter" idx="4"/>
          </p:nvPr>
        </p:nvSpPr>
        <p:spPr/>
        <p:txBody>
          <a:bodyPr/>
          <a:lstStyle/>
          <a:p>
            <a:r>
              <a:rPr lang="en-US"/>
              <a:t>Strategies to Combat Bias, Bullying &amp; Harassment in the Law</a:t>
            </a:r>
            <a:endParaRPr lang="en-US" dirty="0"/>
          </a:p>
        </p:txBody>
      </p:sp>
      <p:sp>
        <p:nvSpPr>
          <p:cNvPr id="7" name="Slide Number Placeholder 6"/>
          <p:cNvSpPr>
            <a:spLocks noGrp="1"/>
          </p:cNvSpPr>
          <p:nvPr>
            <p:ph type="sldNum" sz="quarter" idx="5"/>
          </p:nvPr>
        </p:nvSpPr>
        <p:spPr/>
        <p:txBody>
          <a:bodyPr/>
          <a:lstStyle/>
          <a:p>
            <a:fld id="{9B63D24D-BFCA-C241-B567-1C9DC8D2483D}" type="slidenum">
              <a:rPr lang="en-US" smtClean="0"/>
              <a:t>30</a:t>
            </a:fld>
            <a:endParaRPr lang="en-US" dirty="0"/>
          </a:p>
        </p:txBody>
      </p:sp>
    </p:spTree>
    <p:extLst>
      <p:ext uri="{BB962C8B-B14F-4D97-AF65-F5344CB8AC3E}">
        <p14:creationId xmlns:p14="http://schemas.microsoft.com/office/powerpoint/2010/main" val="29830961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9" name="Picture 18" descr="foo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6089" y="243611"/>
            <a:ext cx="4818644" cy="5579379"/>
          </a:xfrm>
          <a:prstGeom prst="rect">
            <a:avLst/>
          </a:prstGeom>
        </p:spPr>
      </p:pic>
      <p:sp>
        <p:nvSpPr>
          <p:cNvPr id="2" name="Title 1"/>
          <p:cNvSpPr>
            <a:spLocks noGrp="1"/>
          </p:cNvSpPr>
          <p:nvPr>
            <p:ph type="ctrTitle" hasCustomPrompt="1"/>
          </p:nvPr>
        </p:nvSpPr>
        <p:spPr>
          <a:xfrm>
            <a:off x="5541819" y="883517"/>
            <a:ext cx="6024160" cy="1271636"/>
          </a:xfrm>
          <a:prstGeom prst="rect">
            <a:avLst/>
          </a:prstGeom>
        </p:spPr>
        <p:txBody>
          <a:bodyPr/>
          <a:lstStyle>
            <a:lvl1pPr algn="l">
              <a:lnSpc>
                <a:spcPct val="85000"/>
              </a:lnSpc>
              <a:defRPr sz="3000" b="1" cap="all" baseline="0">
                <a:solidFill>
                  <a:srgbClr val="2A3620"/>
                </a:solidFill>
                <a:latin typeface="Minion Pro"/>
                <a:cs typeface="Minion Pro"/>
              </a:defRPr>
            </a:lvl1pPr>
          </a:lstStyle>
          <a:p>
            <a:r>
              <a:rPr lang="en-US" dirty="0"/>
              <a:t>ENTER THE</a:t>
            </a:r>
            <a:br>
              <a:rPr lang="en-US" dirty="0"/>
            </a:br>
            <a:r>
              <a:rPr lang="en-US" dirty="0"/>
              <a:t>PRESENTATION TITLE</a:t>
            </a:r>
            <a:br>
              <a:rPr lang="en-US" dirty="0"/>
            </a:br>
            <a:r>
              <a:rPr lang="en-US" dirty="0"/>
              <a:t>IN THIS SPACE</a:t>
            </a:r>
          </a:p>
        </p:txBody>
      </p:sp>
      <p:sp>
        <p:nvSpPr>
          <p:cNvPr id="3" name="Subtitle 2"/>
          <p:cNvSpPr>
            <a:spLocks noGrp="1"/>
          </p:cNvSpPr>
          <p:nvPr>
            <p:ph type="subTitle" idx="1" hasCustomPrompt="1"/>
          </p:nvPr>
        </p:nvSpPr>
        <p:spPr>
          <a:xfrm>
            <a:off x="5541819" y="2162078"/>
            <a:ext cx="6024160" cy="962892"/>
          </a:xfrm>
          <a:prstGeom prst="rect">
            <a:avLst/>
          </a:prstGeom>
        </p:spPr>
        <p:txBody>
          <a:bodyPr/>
          <a:lstStyle>
            <a:lvl1pPr marL="0" indent="0" algn="l">
              <a:buNone/>
              <a:defRPr sz="2400">
                <a:solidFill>
                  <a:srgbClr val="EBA12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Enter Subtitle In This Space</a:t>
            </a:r>
          </a:p>
        </p:txBody>
      </p:sp>
      <p:cxnSp>
        <p:nvCxnSpPr>
          <p:cNvPr id="17" name="Straight Connector 16"/>
          <p:cNvCxnSpPr/>
          <p:nvPr userDrawn="1"/>
        </p:nvCxnSpPr>
        <p:spPr>
          <a:xfrm flipV="1">
            <a:off x="602018" y="5811509"/>
            <a:ext cx="10892124" cy="11481"/>
          </a:xfrm>
          <a:prstGeom prst="line">
            <a:avLst/>
          </a:prstGeom>
          <a:ln w="28575" cmpd="sng">
            <a:solidFill>
              <a:srgbClr val="EA9922"/>
            </a:solidFill>
            <a:prstDash val="dot"/>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userDrawn="1"/>
        </p:nvSpPr>
        <p:spPr>
          <a:xfrm>
            <a:off x="0" y="6526953"/>
            <a:ext cx="12192000" cy="230832"/>
          </a:xfrm>
          <a:prstGeom prst="rect">
            <a:avLst/>
          </a:prstGeom>
          <a:noFill/>
        </p:spPr>
        <p:txBody>
          <a:bodyPr wrap="square" rtlCol="0">
            <a:spAutoFit/>
          </a:bodyPr>
          <a:lstStyle/>
          <a:p>
            <a:pPr algn="ctr"/>
            <a:r>
              <a:rPr lang="en-US" sz="900" dirty="0">
                <a:solidFill>
                  <a:schemeClr val="bg1"/>
                </a:solidFill>
                <a:latin typeface="Minion Pro"/>
                <a:cs typeface="Minion Pro"/>
              </a:rPr>
              <a:t>LADDEY, CLARK &amp; RYAN LLP - 60 BLUE HERON ROAD, SUITE 300, SPARTA, NJ 07871  /  TEL: (973) 729-1880  /  </a:t>
            </a:r>
            <a:r>
              <a:rPr lang="en-US" sz="900" dirty="0">
                <a:solidFill>
                  <a:srgbClr val="EBA121"/>
                </a:solidFill>
                <a:latin typeface="Minion Pro"/>
                <a:cs typeface="Minion Pro"/>
              </a:rPr>
              <a:t>WWW.LCRLAW.COM</a:t>
            </a:r>
          </a:p>
        </p:txBody>
      </p:sp>
      <p:sp>
        <p:nvSpPr>
          <p:cNvPr id="26" name="TextBox 25"/>
          <p:cNvSpPr txBox="1"/>
          <p:nvPr userDrawn="1"/>
        </p:nvSpPr>
        <p:spPr>
          <a:xfrm>
            <a:off x="602018" y="5926666"/>
            <a:ext cx="10892124" cy="419346"/>
          </a:xfrm>
          <a:prstGeom prst="rect">
            <a:avLst/>
          </a:prstGeom>
          <a:noFill/>
        </p:spPr>
        <p:txBody>
          <a:bodyPr wrap="square" rtlCol="0">
            <a:spAutoFit/>
          </a:bodyPr>
          <a:lstStyle/>
          <a:p>
            <a:pPr algn="ctr">
              <a:lnSpc>
                <a:spcPct val="125000"/>
              </a:lnSpc>
            </a:pPr>
            <a:r>
              <a:rPr lang="en-US" sz="850" kern="1200" spc="80" baseline="0" dirty="0">
                <a:solidFill>
                  <a:schemeClr val="tx1">
                    <a:lumMod val="50000"/>
                    <a:lumOff val="50000"/>
                  </a:schemeClr>
                </a:solidFill>
                <a:latin typeface="Arial"/>
                <a:cs typeface="Arial"/>
              </a:rPr>
              <a:t>PERSONAL INJURY  /  GOVERNMENT SERVICES  /  EMPLOYMENT AND LABOR  /  BUSINESS LAW  /  COMMERCIAL LITIGATION  /  </a:t>
            </a:r>
          </a:p>
          <a:p>
            <a:pPr algn="ctr">
              <a:lnSpc>
                <a:spcPct val="125000"/>
              </a:lnSpc>
            </a:pPr>
            <a:r>
              <a:rPr lang="en-US" sz="850" kern="1200" spc="80" baseline="0" dirty="0">
                <a:solidFill>
                  <a:schemeClr val="tx1">
                    <a:lumMod val="50000"/>
                    <a:lumOff val="50000"/>
                  </a:schemeClr>
                </a:solidFill>
                <a:latin typeface="Arial"/>
                <a:cs typeface="Arial"/>
              </a:rPr>
              <a:t>ENVIRONMENTAL LAW  /  WORKERS’ COMPENSATION  /  LAND USE AND ZONING  /  TRUSTS, ESTATES AND WILLS</a:t>
            </a:r>
          </a:p>
        </p:txBody>
      </p:sp>
    </p:spTree>
    <p:extLst>
      <p:ext uri="{BB962C8B-B14F-4D97-AF65-F5344CB8AC3E}">
        <p14:creationId xmlns:p14="http://schemas.microsoft.com/office/powerpoint/2010/main" val="1051342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9/28/2023</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a:p>
        </p:txBody>
      </p:sp>
    </p:spTree>
    <p:extLst>
      <p:ext uri="{BB962C8B-B14F-4D97-AF65-F5344CB8AC3E}">
        <p14:creationId xmlns:p14="http://schemas.microsoft.com/office/powerpoint/2010/main" val="3401305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9/28/2023</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a:p>
        </p:txBody>
      </p:sp>
    </p:spTree>
    <p:extLst>
      <p:ext uri="{BB962C8B-B14F-4D97-AF65-F5344CB8AC3E}">
        <p14:creationId xmlns:p14="http://schemas.microsoft.com/office/powerpoint/2010/main" val="1277333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8" name="Rectangle 17"/>
          <p:cNvSpPr/>
          <p:nvPr userDrawn="1"/>
        </p:nvSpPr>
        <p:spPr>
          <a:xfrm>
            <a:off x="1230420" y="923636"/>
            <a:ext cx="3458505" cy="2439940"/>
          </a:xfrm>
          <a:prstGeom prst="rect">
            <a:avLst/>
          </a:prstGeom>
          <a:solidFill>
            <a:srgbClr val="FFCF6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1" name="Rectangle 20"/>
          <p:cNvSpPr/>
          <p:nvPr userDrawn="1"/>
        </p:nvSpPr>
        <p:spPr>
          <a:xfrm>
            <a:off x="1713860" y="1447800"/>
            <a:ext cx="1532209" cy="930564"/>
          </a:xfrm>
          <a:prstGeom prst="rect">
            <a:avLst/>
          </a:prstGeom>
          <a:solidFill>
            <a:srgbClr val="2A3620"/>
          </a:solidFill>
          <a:ln w="57150" cap="sq" cmpd="sng">
            <a:miter lim="800000"/>
          </a:ln>
        </p:spPr>
        <p:style>
          <a:lnRef idx="3">
            <a:schemeClr val="lt1"/>
          </a:lnRef>
          <a:fillRef idx="1">
            <a:schemeClr val="dk1"/>
          </a:fillRef>
          <a:effectRef idx="1">
            <a:schemeClr val="dk1"/>
          </a:effectRef>
          <a:fontRef idx="minor">
            <a:schemeClr val="lt1"/>
          </a:fontRef>
        </p:style>
        <p:txBody>
          <a:bodyPr rtlCol="0" anchor="ctr"/>
          <a:lstStyle/>
          <a:p>
            <a:pPr algn="ctr"/>
            <a:endParaRPr lang="en-US" sz="1800"/>
          </a:p>
        </p:txBody>
      </p:sp>
      <p:sp>
        <p:nvSpPr>
          <p:cNvPr id="9" name="TextBox 8"/>
          <p:cNvSpPr txBox="1"/>
          <p:nvPr userDrawn="1"/>
        </p:nvSpPr>
        <p:spPr>
          <a:xfrm>
            <a:off x="0" y="6526953"/>
            <a:ext cx="12192000" cy="230832"/>
          </a:xfrm>
          <a:prstGeom prst="rect">
            <a:avLst/>
          </a:prstGeom>
          <a:noFill/>
        </p:spPr>
        <p:txBody>
          <a:bodyPr wrap="square" rtlCol="0">
            <a:spAutoFit/>
          </a:bodyPr>
          <a:lstStyle/>
          <a:p>
            <a:pPr algn="ctr"/>
            <a:r>
              <a:rPr lang="en-US" sz="900" dirty="0">
                <a:solidFill>
                  <a:schemeClr val="bg1"/>
                </a:solidFill>
                <a:latin typeface="Minion Pro"/>
                <a:cs typeface="Minion Pro"/>
              </a:rPr>
              <a:t>LADDEY, CLARK &amp; RYAN LLP - 60 BLUE HERON ROAD, SUITE 300, SPARTA, NJ 07871  /  TEL: (973) 729-1880  /  </a:t>
            </a:r>
            <a:r>
              <a:rPr lang="en-US" sz="900" dirty="0">
                <a:solidFill>
                  <a:srgbClr val="EA9922"/>
                </a:solidFill>
                <a:latin typeface="Minion Pro"/>
                <a:cs typeface="Minion Pro"/>
              </a:rPr>
              <a:t>WWW.LCRLAW.COM</a:t>
            </a:r>
          </a:p>
        </p:txBody>
      </p:sp>
      <p:cxnSp>
        <p:nvCxnSpPr>
          <p:cNvPr id="16" name="Straight Connector 15"/>
          <p:cNvCxnSpPr/>
          <p:nvPr userDrawn="1"/>
        </p:nvCxnSpPr>
        <p:spPr>
          <a:xfrm flipV="1">
            <a:off x="602018" y="5811509"/>
            <a:ext cx="10892124" cy="11481"/>
          </a:xfrm>
          <a:prstGeom prst="line">
            <a:avLst/>
          </a:prstGeom>
          <a:ln w="28575" cmpd="sng">
            <a:solidFill>
              <a:srgbClr val="EA9922"/>
            </a:solidFill>
            <a:prstDash val="dot"/>
          </a:ln>
          <a:effectLst/>
        </p:spPr>
        <p:style>
          <a:lnRef idx="2">
            <a:schemeClr val="accent1"/>
          </a:lnRef>
          <a:fillRef idx="0">
            <a:schemeClr val="accent1"/>
          </a:fillRef>
          <a:effectRef idx="1">
            <a:schemeClr val="accent1"/>
          </a:effectRef>
          <a:fontRef idx="minor">
            <a:schemeClr val="tx1"/>
          </a:fontRef>
        </p:style>
      </p:cxnSp>
      <p:sp>
        <p:nvSpPr>
          <p:cNvPr id="20" name="Rectangle 19"/>
          <p:cNvSpPr/>
          <p:nvPr userDrawn="1"/>
        </p:nvSpPr>
        <p:spPr>
          <a:xfrm>
            <a:off x="620889" y="700424"/>
            <a:ext cx="2026868" cy="1270000"/>
          </a:xfrm>
          <a:prstGeom prst="rect">
            <a:avLst/>
          </a:prstGeom>
          <a:solidFill>
            <a:srgbClr val="EBA121"/>
          </a:solidFill>
          <a:ln w="57150" cap="sq" cmpd="sng">
            <a:miter lim="800000"/>
          </a:ln>
        </p:spPr>
        <p:style>
          <a:lnRef idx="3">
            <a:schemeClr val="lt1"/>
          </a:lnRef>
          <a:fillRef idx="1">
            <a:schemeClr val="dk1"/>
          </a:fillRef>
          <a:effectRef idx="1">
            <a:schemeClr val="dk1"/>
          </a:effectRef>
          <a:fontRef idx="minor">
            <a:schemeClr val="lt1"/>
          </a:fontRef>
        </p:style>
        <p:txBody>
          <a:bodyPr rtlCol="0" anchor="ctr"/>
          <a:lstStyle/>
          <a:p>
            <a:pPr algn="ctr"/>
            <a:endParaRPr lang="en-US" sz="1800"/>
          </a:p>
        </p:txBody>
      </p:sp>
      <p:sp>
        <p:nvSpPr>
          <p:cNvPr id="24" name="TextBox 23"/>
          <p:cNvSpPr txBox="1"/>
          <p:nvPr userDrawn="1"/>
        </p:nvSpPr>
        <p:spPr>
          <a:xfrm>
            <a:off x="612281" y="828517"/>
            <a:ext cx="2160284" cy="1025665"/>
          </a:xfrm>
          <a:prstGeom prst="rect">
            <a:avLst/>
          </a:prstGeom>
          <a:noFill/>
        </p:spPr>
        <p:txBody>
          <a:bodyPr wrap="square" rtlCol="0">
            <a:spAutoFit/>
          </a:bodyPr>
          <a:lstStyle/>
          <a:p>
            <a:pPr algn="l">
              <a:lnSpc>
                <a:spcPct val="80000"/>
              </a:lnSpc>
            </a:pPr>
            <a:r>
              <a:rPr lang="en-US" sz="1050" spc="0" dirty="0">
                <a:solidFill>
                  <a:schemeClr val="bg1"/>
                </a:solidFill>
                <a:latin typeface="Arial"/>
                <a:cs typeface="Arial"/>
              </a:rPr>
              <a:t>COMMITTED</a:t>
            </a:r>
            <a:r>
              <a:rPr lang="en-US" sz="1050" spc="0" baseline="0" dirty="0">
                <a:solidFill>
                  <a:schemeClr val="bg1"/>
                </a:solidFill>
                <a:latin typeface="Arial"/>
                <a:cs typeface="Arial"/>
              </a:rPr>
              <a:t> TO THE</a:t>
            </a:r>
          </a:p>
          <a:p>
            <a:pPr algn="l">
              <a:lnSpc>
                <a:spcPct val="80000"/>
              </a:lnSpc>
            </a:pPr>
            <a:r>
              <a:rPr lang="en-US" sz="2000" spc="0" baseline="0" dirty="0">
                <a:solidFill>
                  <a:srgbClr val="FFCF65"/>
                </a:solidFill>
                <a:latin typeface="Arial"/>
                <a:cs typeface="Arial"/>
              </a:rPr>
              <a:t>SUCCESS</a:t>
            </a:r>
          </a:p>
          <a:p>
            <a:pPr algn="l">
              <a:lnSpc>
                <a:spcPct val="80000"/>
              </a:lnSpc>
            </a:pPr>
            <a:r>
              <a:rPr lang="en-US" sz="1050" spc="0" baseline="0" dirty="0">
                <a:solidFill>
                  <a:schemeClr val="bg1"/>
                </a:solidFill>
                <a:latin typeface="Arial"/>
                <a:cs typeface="Arial"/>
              </a:rPr>
              <a:t>OF OUR</a:t>
            </a:r>
          </a:p>
          <a:p>
            <a:pPr algn="l">
              <a:lnSpc>
                <a:spcPct val="80000"/>
              </a:lnSpc>
            </a:pPr>
            <a:r>
              <a:rPr lang="en-US" sz="1700" spc="0" baseline="0" dirty="0">
                <a:solidFill>
                  <a:schemeClr val="bg1"/>
                </a:solidFill>
                <a:latin typeface="Arial"/>
                <a:cs typeface="Arial"/>
              </a:rPr>
              <a:t>CLIENTS &amp;</a:t>
            </a:r>
          </a:p>
          <a:p>
            <a:pPr algn="l">
              <a:lnSpc>
                <a:spcPct val="75000"/>
              </a:lnSpc>
            </a:pPr>
            <a:r>
              <a:rPr lang="en-US" sz="1700" spc="0" baseline="0" dirty="0">
                <a:solidFill>
                  <a:schemeClr val="bg1"/>
                </a:solidFill>
                <a:latin typeface="Arial"/>
                <a:cs typeface="Arial"/>
              </a:rPr>
              <a:t>COMMUNITY</a:t>
            </a:r>
            <a:r>
              <a:rPr lang="en-US" sz="1800" spc="0" baseline="0" dirty="0">
                <a:solidFill>
                  <a:schemeClr val="bg1"/>
                </a:solidFill>
                <a:latin typeface="Arial"/>
                <a:cs typeface="Arial"/>
              </a:rPr>
              <a:t>.</a:t>
            </a:r>
            <a:endParaRPr lang="en-US" sz="1800" spc="0" dirty="0">
              <a:solidFill>
                <a:schemeClr val="bg1"/>
              </a:solidFill>
              <a:latin typeface="Arial"/>
              <a:cs typeface="Arial"/>
            </a:endParaRPr>
          </a:p>
        </p:txBody>
      </p:sp>
      <p:sp>
        <p:nvSpPr>
          <p:cNvPr id="25" name="Title 1"/>
          <p:cNvSpPr>
            <a:spLocks noGrp="1"/>
          </p:cNvSpPr>
          <p:nvPr>
            <p:ph type="ctrTitle" hasCustomPrompt="1"/>
          </p:nvPr>
        </p:nvSpPr>
        <p:spPr>
          <a:xfrm>
            <a:off x="5541819" y="768062"/>
            <a:ext cx="6024160" cy="1271636"/>
          </a:xfrm>
          <a:prstGeom prst="rect">
            <a:avLst/>
          </a:prstGeom>
        </p:spPr>
        <p:txBody>
          <a:bodyPr/>
          <a:lstStyle>
            <a:lvl1pPr algn="l">
              <a:lnSpc>
                <a:spcPct val="85000"/>
              </a:lnSpc>
              <a:defRPr sz="3000" b="1" cap="all" baseline="0">
                <a:solidFill>
                  <a:srgbClr val="2A3620"/>
                </a:solidFill>
                <a:latin typeface="Minion Pro"/>
                <a:cs typeface="Minion Pro"/>
              </a:defRPr>
            </a:lvl1pPr>
          </a:lstStyle>
          <a:p>
            <a:r>
              <a:rPr lang="en-US" dirty="0"/>
              <a:t>ENTER THE</a:t>
            </a:r>
            <a:br>
              <a:rPr lang="en-US" dirty="0"/>
            </a:br>
            <a:r>
              <a:rPr lang="en-US" dirty="0"/>
              <a:t>PRESENTATION TITLE</a:t>
            </a:r>
            <a:br>
              <a:rPr lang="en-US" dirty="0"/>
            </a:br>
            <a:r>
              <a:rPr lang="en-US" dirty="0"/>
              <a:t>IN THIS SPACE</a:t>
            </a:r>
          </a:p>
        </p:txBody>
      </p:sp>
      <p:sp>
        <p:nvSpPr>
          <p:cNvPr id="26" name="Subtitle 2"/>
          <p:cNvSpPr>
            <a:spLocks noGrp="1"/>
          </p:cNvSpPr>
          <p:nvPr>
            <p:ph type="subTitle" idx="1" hasCustomPrompt="1"/>
          </p:nvPr>
        </p:nvSpPr>
        <p:spPr>
          <a:xfrm>
            <a:off x="5541819" y="2046623"/>
            <a:ext cx="6024160" cy="962892"/>
          </a:xfrm>
          <a:prstGeom prst="rect">
            <a:avLst/>
          </a:prstGeom>
        </p:spPr>
        <p:txBody>
          <a:bodyPr/>
          <a:lstStyle>
            <a:lvl1pPr marL="0" indent="0" algn="l">
              <a:buNone/>
              <a:defRPr sz="2400">
                <a:solidFill>
                  <a:srgbClr val="EBA12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Enter Subtitle In This Space</a:t>
            </a:r>
          </a:p>
        </p:txBody>
      </p:sp>
      <p:pic>
        <p:nvPicPr>
          <p:cNvPr id="2" name="Picture 1" descr="family.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74564" y="533401"/>
            <a:ext cx="1368685" cy="849742"/>
          </a:xfrm>
          <a:prstGeom prst="rect">
            <a:avLst/>
          </a:prstGeom>
          <a:solidFill>
            <a:srgbClr val="FFFFFF">
              <a:shade val="85000"/>
            </a:srgbClr>
          </a:solidFill>
          <a:ln w="57150" cap="sq" cmpd="sng">
            <a:solidFill>
              <a:srgbClr val="FFFFFF"/>
            </a:solidFill>
            <a:miter lim="800000"/>
          </a:ln>
          <a:effectLst>
            <a:outerShdw blurRad="63500" sx="102000" sy="102000" algn="ctr" rotWithShape="0">
              <a:prstClr val="black">
                <a:alpha val="40000"/>
              </a:prstClr>
            </a:outerShdw>
          </a:effectLst>
          <a:scene3d>
            <a:camera prst="orthographicFront"/>
            <a:lightRig rig="twoPt" dir="t">
              <a:rot lat="0" lon="0" rev="7200000"/>
            </a:lightRig>
          </a:scene3d>
          <a:sp3d>
            <a:contourClr>
              <a:srgbClr val="FFFFFF"/>
            </a:contourClr>
          </a:sp3d>
        </p:spPr>
      </p:pic>
      <p:pic>
        <p:nvPicPr>
          <p:cNvPr id="4" name="Picture 3" descr="court.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4399" y="3276601"/>
            <a:ext cx="3103171" cy="1926591"/>
          </a:xfrm>
          <a:prstGeom prst="rect">
            <a:avLst/>
          </a:prstGeom>
          <a:ln w="57150" cap="sq" cmpd="sng">
            <a:solidFill>
              <a:schemeClr val="bg1"/>
            </a:solidFill>
            <a:miter lim="800000"/>
          </a:ln>
          <a:effectLst>
            <a:outerShdw blurRad="63500" sx="102000" sy="102000" algn="ctr" rotWithShape="0">
              <a:prstClr val="black">
                <a:alpha val="40000"/>
              </a:prstClr>
            </a:outerShdw>
          </a:effectLst>
        </p:spPr>
      </p:pic>
      <p:pic>
        <p:nvPicPr>
          <p:cNvPr id="3" name="Picture 2" descr="shakinghands.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16275" y="1844194"/>
            <a:ext cx="2626975" cy="1630946"/>
          </a:xfrm>
          <a:prstGeom prst="rect">
            <a:avLst/>
          </a:prstGeom>
          <a:ln w="57150" cap="sq" cmpd="sng">
            <a:solidFill>
              <a:schemeClr val="bg1"/>
            </a:solidFill>
            <a:miter lim="800000"/>
          </a:ln>
          <a:effectLst>
            <a:outerShdw blurRad="63500" sx="102000" sy="102000" algn="ctr" rotWithShape="0">
              <a:prstClr val="black">
                <a:alpha val="40000"/>
              </a:prstClr>
            </a:outerShdw>
          </a:effectLst>
        </p:spPr>
      </p:pic>
      <p:sp>
        <p:nvSpPr>
          <p:cNvPr id="14" name="TextBox 13"/>
          <p:cNvSpPr txBox="1"/>
          <p:nvPr userDrawn="1"/>
        </p:nvSpPr>
        <p:spPr>
          <a:xfrm>
            <a:off x="602018" y="5926666"/>
            <a:ext cx="10892124" cy="419346"/>
          </a:xfrm>
          <a:prstGeom prst="rect">
            <a:avLst/>
          </a:prstGeom>
          <a:noFill/>
        </p:spPr>
        <p:txBody>
          <a:bodyPr wrap="square" rtlCol="0">
            <a:spAutoFit/>
          </a:bodyPr>
          <a:lstStyle/>
          <a:p>
            <a:pPr algn="ctr">
              <a:lnSpc>
                <a:spcPct val="125000"/>
              </a:lnSpc>
            </a:pPr>
            <a:r>
              <a:rPr lang="en-US" sz="850" kern="1200" spc="80" baseline="0" dirty="0">
                <a:solidFill>
                  <a:schemeClr val="tx1">
                    <a:lumMod val="50000"/>
                    <a:lumOff val="50000"/>
                  </a:schemeClr>
                </a:solidFill>
                <a:latin typeface="Arial"/>
                <a:cs typeface="Arial"/>
              </a:rPr>
              <a:t>PERSONAL INJURY  /  GOVERNMENT SERVICES  /  EMPLOYMENT AND LABOR  /  BUSINESS LAW  /  COMMERCIAL LITIGATION  /  </a:t>
            </a:r>
          </a:p>
          <a:p>
            <a:pPr algn="ctr">
              <a:lnSpc>
                <a:spcPct val="125000"/>
              </a:lnSpc>
            </a:pPr>
            <a:r>
              <a:rPr lang="en-US" sz="850" kern="1200" spc="80" baseline="0" dirty="0">
                <a:solidFill>
                  <a:schemeClr val="tx1">
                    <a:lumMod val="50000"/>
                    <a:lumOff val="50000"/>
                  </a:schemeClr>
                </a:solidFill>
                <a:latin typeface="Arial"/>
                <a:cs typeface="Arial"/>
              </a:rPr>
              <a:t>ENVIRONMENTAL LAW  /  WORKERS’ COMPENSATION  /  LAND USE AND ZONING  /  TRUSTS, ESTATES AND WILLS</a:t>
            </a:r>
          </a:p>
        </p:txBody>
      </p:sp>
    </p:spTree>
    <p:extLst>
      <p:ext uri="{BB962C8B-B14F-4D97-AF65-F5344CB8AC3E}">
        <p14:creationId xmlns:p14="http://schemas.microsoft.com/office/powerpoint/2010/main" val="1282776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1846158" y="1888144"/>
            <a:ext cx="8403724" cy="982944"/>
          </a:xfrm>
          <a:prstGeom prst="rect">
            <a:avLst/>
          </a:prstGeom>
        </p:spPr>
        <p:txBody>
          <a:bodyPr anchor="t">
            <a:normAutofit/>
          </a:bodyPr>
          <a:lstStyle>
            <a:lvl1pPr algn="ctr">
              <a:defRPr sz="3000" b="1" cap="all">
                <a:solidFill>
                  <a:srgbClr val="28351B"/>
                </a:solidFill>
                <a:latin typeface="Minion Pro"/>
                <a:cs typeface="Minion Pro"/>
              </a:defRPr>
            </a:lvl1pPr>
          </a:lstStyle>
          <a:p>
            <a:r>
              <a:rPr lang="en-US" dirty="0"/>
              <a:t>Enter section Title Here</a:t>
            </a:r>
          </a:p>
        </p:txBody>
      </p:sp>
      <p:sp>
        <p:nvSpPr>
          <p:cNvPr id="8" name="Text Placeholder 2"/>
          <p:cNvSpPr>
            <a:spLocks noGrp="1"/>
          </p:cNvSpPr>
          <p:nvPr>
            <p:ph type="body" idx="1"/>
          </p:nvPr>
        </p:nvSpPr>
        <p:spPr>
          <a:xfrm>
            <a:off x="1846158" y="2884599"/>
            <a:ext cx="8403725" cy="1500187"/>
          </a:xfrm>
          <a:prstGeom prst="rect">
            <a:avLst/>
          </a:prstGeom>
        </p:spPr>
        <p:txBody>
          <a:bodyPr anchor="t"/>
          <a:lstStyle>
            <a:lvl1pPr marL="0" indent="0" algn="ctr">
              <a:buNone/>
              <a:defRPr sz="2400">
                <a:solidFill>
                  <a:schemeClr val="tx1">
                    <a:lumMod val="85000"/>
                    <a:lumOff val="1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cxnSp>
        <p:nvCxnSpPr>
          <p:cNvPr id="15" name="Straight Connector 14"/>
          <p:cNvCxnSpPr/>
          <p:nvPr userDrawn="1"/>
        </p:nvCxnSpPr>
        <p:spPr>
          <a:xfrm flipV="1">
            <a:off x="1057051" y="2610704"/>
            <a:ext cx="10108687" cy="11480"/>
          </a:xfrm>
          <a:prstGeom prst="line">
            <a:avLst/>
          </a:prstGeom>
          <a:ln w="28575" cmpd="sng">
            <a:solidFill>
              <a:srgbClr val="EA9922"/>
            </a:solidFill>
            <a:prstDash val="dot"/>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userDrawn="1"/>
        </p:nvSpPr>
        <p:spPr>
          <a:xfrm>
            <a:off x="602017" y="6526954"/>
            <a:ext cx="10752552" cy="246221"/>
          </a:xfrm>
          <a:prstGeom prst="rect">
            <a:avLst/>
          </a:prstGeom>
          <a:noFill/>
        </p:spPr>
        <p:txBody>
          <a:bodyPr wrap="square" rtlCol="0">
            <a:spAutoFit/>
          </a:bodyPr>
          <a:lstStyle/>
          <a:p>
            <a:pPr algn="l"/>
            <a:r>
              <a:rPr lang="en-US" sz="1000" dirty="0">
                <a:solidFill>
                  <a:schemeClr val="bg1"/>
                </a:solidFill>
                <a:latin typeface="Minion Pro"/>
                <a:cs typeface="Minion Pro"/>
              </a:rPr>
              <a:t>LOCAL</a:t>
            </a:r>
            <a:r>
              <a:rPr lang="en-US" sz="1000" baseline="0" dirty="0">
                <a:solidFill>
                  <a:schemeClr val="bg1"/>
                </a:solidFill>
                <a:latin typeface="Minion Pro"/>
                <a:cs typeface="Minion Pro"/>
              </a:rPr>
              <a:t> FOOTPRINT. </a:t>
            </a:r>
            <a:r>
              <a:rPr lang="en-US" sz="1000" baseline="0" dirty="0">
                <a:solidFill>
                  <a:srgbClr val="EA9922"/>
                </a:solidFill>
                <a:latin typeface="Minion Pro"/>
                <a:cs typeface="Minion Pro"/>
              </a:rPr>
              <a:t>BIG IMPACT. </a:t>
            </a:r>
            <a:r>
              <a:rPr lang="en-US" sz="1000" dirty="0">
                <a:solidFill>
                  <a:schemeClr val="bg1"/>
                </a:solidFill>
                <a:latin typeface="Minion Pro"/>
                <a:cs typeface="Minion Pro"/>
              </a:rPr>
              <a:t>/  TEL: (973) 729-1880  / WWW.LCRLAW.COM</a:t>
            </a:r>
            <a:endParaRPr lang="en-US" sz="1000" dirty="0">
              <a:solidFill>
                <a:srgbClr val="EA9922"/>
              </a:solidFill>
              <a:latin typeface="Minion Pro"/>
              <a:cs typeface="Minion Pro"/>
            </a:endParaRPr>
          </a:p>
        </p:txBody>
      </p:sp>
      <p:sp>
        <p:nvSpPr>
          <p:cNvPr id="18" name="Slide Number Placeholder 5"/>
          <p:cNvSpPr txBox="1">
            <a:spLocks/>
          </p:cNvSpPr>
          <p:nvPr userDrawn="1"/>
        </p:nvSpPr>
        <p:spPr>
          <a:xfrm>
            <a:off x="9897873" y="6532612"/>
            <a:ext cx="704016" cy="259321"/>
          </a:xfrm>
          <a:prstGeom prst="rect">
            <a:avLst/>
          </a:prstGeom>
        </p:spPr>
        <p:txBody>
          <a:bodyPr/>
          <a:lstStyle>
            <a:defPPr>
              <a:defRPr lang="en-US"/>
            </a:defPPr>
            <a:lvl1pPr marL="0" algn="ctr" defTabSz="457200" rtl="0" eaLnBrk="1" latinLnBrk="0" hangingPunct="1">
              <a:defRPr sz="12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000" b="1" dirty="0">
              <a:solidFill>
                <a:srgbClr val="28351B"/>
              </a:solidFill>
            </a:endParaRPr>
          </a:p>
        </p:txBody>
      </p:sp>
      <p:sp>
        <p:nvSpPr>
          <p:cNvPr id="9" name="Oval 8"/>
          <p:cNvSpPr/>
          <p:nvPr userDrawn="1"/>
        </p:nvSpPr>
        <p:spPr>
          <a:xfrm>
            <a:off x="10197023" y="6511636"/>
            <a:ext cx="420768" cy="315576"/>
          </a:xfrm>
          <a:prstGeom prst="ellipse">
            <a:avLst/>
          </a:prstGeom>
          <a:solidFill>
            <a:schemeClr val="bg1"/>
          </a:solidFill>
          <a:ln w="19050" cmpd="sng">
            <a:solidFill>
              <a:srgbClr val="EA992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Slide Number Placeholder 5"/>
          <p:cNvSpPr txBox="1">
            <a:spLocks/>
          </p:cNvSpPr>
          <p:nvPr userDrawn="1"/>
        </p:nvSpPr>
        <p:spPr>
          <a:xfrm>
            <a:off x="10057449" y="6532612"/>
            <a:ext cx="704016" cy="259321"/>
          </a:xfrm>
          <a:prstGeom prst="rect">
            <a:avLst/>
          </a:prstGeom>
        </p:spPr>
        <p:txBody>
          <a:bodyPr/>
          <a:lstStyle>
            <a:defPPr>
              <a:defRPr lang="en-US"/>
            </a:defPPr>
            <a:lvl1pPr marL="0" algn="ctr" defTabSz="457200" rtl="0" eaLnBrk="1" latinLnBrk="0" hangingPunct="1">
              <a:defRPr sz="12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841BFDA-80D9-594C-9D30-BD1F8718EC1A}" type="slidenum">
              <a:rPr lang="en-US" sz="1000" b="1" smtClean="0">
                <a:solidFill>
                  <a:srgbClr val="28351B"/>
                </a:solidFill>
              </a:rPr>
              <a:pPr/>
              <a:t>‹#›</a:t>
            </a:fld>
            <a:endParaRPr lang="en-US" sz="1000" b="1" dirty="0">
              <a:solidFill>
                <a:srgbClr val="28351B"/>
              </a:solidFill>
            </a:endParaRPr>
          </a:p>
        </p:txBody>
      </p:sp>
      <p:pic>
        <p:nvPicPr>
          <p:cNvPr id="11" name="Picture 10" descr="LCR-Logo-Color-Large-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61690" y="5956955"/>
            <a:ext cx="1474412" cy="833540"/>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2000449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602018" y="291528"/>
            <a:ext cx="11038117" cy="603957"/>
          </a:xfrm>
          <a:prstGeom prst="rect">
            <a:avLst/>
          </a:prstGeom>
        </p:spPr>
        <p:txBody>
          <a:bodyPr>
            <a:normAutofit/>
          </a:bodyPr>
          <a:lstStyle>
            <a:lvl1pPr algn="l">
              <a:defRPr sz="3000" b="1" baseline="0">
                <a:solidFill>
                  <a:srgbClr val="28351B"/>
                </a:solidFill>
                <a:latin typeface="Minion Pro"/>
                <a:cs typeface="Minion Pro"/>
              </a:defRPr>
            </a:lvl1pPr>
          </a:lstStyle>
          <a:p>
            <a:r>
              <a:rPr lang="en-US" dirty="0"/>
              <a:t>INSERT TITLE HERE</a:t>
            </a:r>
          </a:p>
        </p:txBody>
      </p:sp>
      <p:sp>
        <p:nvSpPr>
          <p:cNvPr id="8" name="Content Placeholder 2"/>
          <p:cNvSpPr>
            <a:spLocks noGrp="1"/>
          </p:cNvSpPr>
          <p:nvPr>
            <p:ph idx="1"/>
          </p:nvPr>
        </p:nvSpPr>
        <p:spPr>
          <a:xfrm>
            <a:off x="602018" y="948362"/>
            <a:ext cx="11038117" cy="5335299"/>
          </a:xfrm>
          <a:prstGeom prst="rect">
            <a:avLst/>
          </a:prstGeom>
        </p:spPr>
        <p:txBody>
          <a:bodyPr>
            <a:normAutofit/>
          </a:bodyPr>
          <a:lstStyle>
            <a:lvl1pPr marL="0" indent="0">
              <a:buFontTx/>
              <a:buNone/>
              <a:defRPr sz="2400">
                <a:solidFill>
                  <a:schemeClr val="tx1">
                    <a:lumMod val="85000"/>
                    <a:lumOff val="15000"/>
                  </a:schemeClr>
                </a:solidFill>
              </a:defRPr>
            </a:lvl1pPr>
            <a:lvl2pPr marL="457200" indent="0">
              <a:buFontTx/>
              <a:buNone/>
              <a:defRPr sz="2400">
                <a:solidFill>
                  <a:schemeClr val="tx1">
                    <a:lumMod val="85000"/>
                    <a:lumOff val="15000"/>
                  </a:schemeClr>
                </a:solidFill>
              </a:defRPr>
            </a:lvl2pPr>
            <a:lvl3pPr marL="914400" indent="0">
              <a:buFontTx/>
              <a:buNone/>
              <a:defRPr sz="2400">
                <a:solidFill>
                  <a:schemeClr val="tx1">
                    <a:lumMod val="85000"/>
                    <a:lumOff val="15000"/>
                  </a:schemeClr>
                </a:solidFill>
              </a:defRPr>
            </a:lvl3pPr>
            <a:lvl4pPr marL="1371600" indent="0">
              <a:buFontTx/>
              <a:buNone/>
              <a:defRPr sz="2400">
                <a:solidFill>
                  <a:schemeClr val="tx1">
                    <a:lumMod val="85000"/>
                    <a:lumOff val="15000"/>
                  </a:schemeClr>
                </a:solidFill>
              </a:defRPr>
            </a:lvl4pPr>
            <a:lvl5pPr marL="1828800" indent="0">
              <a:buFontTx/>
              <a:buNone/>
              <a:defRPr sz="2400">
                <a:solidFill>
                  <a:schemeClr val="tx1">
                    <a:lumMod val="85000"/>
                    <a:lumOff val="1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5" name="Straight Connector 14"/>
          <p:cNvCxnSpPr/>
          <p:nvPr userDrawn="1"/>
        </p:nvCxnSpPr>
        <p:spPr>
          <a:xfrm flipV="1">
            <a:off x="602018" y="907094"/>
            <a:ext cx="11038117" cy="11482"/>
          </a:xfrm>
          <a:prstGeom prst="line">
            <a:avLst/>
          </a:prstGeom>
          <a:ln w="28575" cmpd="sng">
            <a:solidFill>
              <a:srgbClr val="EA9922"/>
            </a:solidFill>
            <a:prstDash val="dot"/>
          </a:ln>
          <a:effectLst/>
        </p:spPr>
        <p:style>
          <a:lnRef idx="2">
            <a:schemeClr val="accent1"/>
          </a:lnRef>
          <a:fillRef idx="0">
            <a:schemeClr val="accent1"/>
          </a:fillRef>
          <a:effectRef idx="1">
            <a:schemeClr val="accent1"/>
          </a:effectRef>
          <a:fontRef idx="minor">
            <a:schemeClr val="tx1"/>
          </a:fontRef>
        </p:style>
      </p:cxnSp>
      <p:sp>
        <p:nvSpPr>
          <p:cNvPr id="18" name="Slide Number Placeholder 5"/>
          <p:cNvSpPr txBox="1">
            <a:spLocks/>
          </p:cNvSpPr>
          <p:nvPr userDrawn="1"/>
        </p:nvSpPr>
        <p:spPr>
          <a:xfrm>
            <a:off x="11354568" y="6532612"/>
            <a:ext cx="704016" cy="259321"/>
          </a:xfrm>
          <a:prstGeom prst="rect">
            <a:avLst/>
          </a:prstGeom>
        </p:spPr>
        <p:txBody>
          <a:bodyPr/>
          <a:lstStyle>
            <a:defPPr>
              <a:defRPr lang="en-US"/>
            </a:defPPr>
            <a:lvl1pPr marL="0" algn="ctr" defTabSz="457200" rtl="0" eaLnBrk="1" latinLnBrk="0" hangingPunct="1">
              <a:defRPr sz="12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841BFDA-80D9-594C-9D30-BD1F8718EC1A}" type="slidenum">
              <a:rPr lang="en-US" sz="1000" b="1" smtClean="0">
                <a:solidFill>
                  <a:srgbClr val="28351B"/>
                </a:solidFill>
              </a:rPr>
              <a:pPr/>
              <a:t>‹#›</a:t>
            </a:fld>
            <a:endParaRPr lang="en-US" sz="1000" b="1" dirty="0">
              <a:solidFill>
                <a:srgbClr val="28351B"/>
              </a:solidFill>
            </a:endParaRPr>
          </a:p>
        </p:txBody>
      </p:sp>
      <p:sp>
        <p:nvSpPr>
          <p:cNvPr id="20" name="TextBox 19"/>
          <p:cNvSpPr txBox="1"/>
          <p:nvPr userDrawn="1"/>
        </p:nvSpPr>
        <p:spPr>
          <a:xfrm>
            <a:off x="602017" y="6526954"/>
            <a:ext cx="10752552" cy="246221"/>
          </a:xfrm>
          <a:prstGeom prst="rect">
            <a:avLst/>
          </a:prstGeom>
          <a:noFill/>
        </p:spPr>
        <p:txBody>
          <a:bodyPr wrap="square" rtlCol="0">
            <a:spAutoFit/>
          </a:bodyPr>
          <a:lstStyle/>
          <a:p>
            <a:pPr algn="l"/>
            <a:r>
              <a:rPr lang="en-US" sz="1000" dirty="0">
                <a:solidFill>
                  <a:schemeClr val="bg1"/>
                </a:solidFill>
                <a:latin typeface="Minion Pro"/>
                <a:cs typeface="Minion Pro"/>
              </a:rPr>
              <a:t>LOCAL</a:t>
            </a:r>
            <a:r>
              <a:rPr lang="en-US" sz="1000" baseline="0" dirty="0">
                <a:solidFill>
                  <a:schemeClr val="bg1"/>
                </a:solidFill>
                <a:latin typeface="Minion Pro"/>
                <a:cs typeface="Minion Pro"/>
              </a:rPr>
              <a:t> FOOTPRINT. </a:t>
            </a:r>
            <a:r>
              <a:rPr lang="en-US" sz="1000" baseline="0" dirty="0">
                <a:solidFill>
                  <a:srgbClr val="EA9922"/>
                </a:solidFill>
                <a:latin typeface="Minion Pro"/>
                <a:cs typeface="Minion Pro"/>
              </a:rPr>
              <a:t>BIG IMPACT. </a:t>
            </a:r>
            <a:r>
              <a:rPr lang="en-US" sz="1000" dirty="0">
                <a:solidFill>
                  <a:schemeClr val="bg1"/>
                </a:solidFill>
                <a:latin typeface="Minion Pro"/>
                <a:cs typeface="Minion Pro"/>
              </a:rPr>
              <a:t>/  TEL: (973) 729-1880  / WWW.LCRLAW.COM</a:t>
            </a:r>
            <a:endParaRPr lang="en-US" sz="1000" dirty="0">
              <a:solidFill>
                <a:srgbClr val="EA9922"/>
              </a:solidFill>
              <a:latin typeface="Minion Pro"/>
              <a:cs typeface="Minion Pro"/>
            </a:endParaRPr>
          </a:p>
        </p:txBody>
      </p:sp>
      <p:sp>
        <p:nvSpPr>
          <p:cNvPr id="9" name="Oval 8"/>
          <p:cNvSpPr/>
          <p:nvPr userDrawn="1"/>
        </p:nvSpPr>
        <p:spPr>
          <a:xfrm>
            <a:off x="10197023" y="6511636"/>
            <a:ext cx="420768" cy="315576"/>
          </a:xfrm>
          <a:prstGeom prst="ellipse">
            <a:avLst/>
          </a:prstGeom>
          <a:solidFill>
            <a:schemeClr val="bg1"/>
          </a:solidFill>
          <a:ln w="19050" cmpd="sng">
            <a:solidFill>
              <a:srgbClr val="EA992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Slide Number Placeholder 5"/>
          <p:cNvSpPr txBox="1">
            <a:spLocks/>
          </p:cNvSpPr>
          <p:nvPr userDrawn="1"/>
        </p:nvSpPr>
        <p:spPr>
          <a:xfrm>
            <a:off x="10057449" y="6532612"/>
            <a:ext cx="704016" cy="259321"/>
          </a:xfrm>
          <a:prstGeom prst="rect">
            <a:avLst/>
          </a:prstGeom>
        </p:spPr>
        <p:txBody>
          <a:bodyPr/>
          <a:lstStyle>
            <a:defPPr>
              <a:defRPr lang="en-US"/>
            </a:defPPr>
            <a:lvl1pPr marL="0" algn="ctr" defTabSz="457200" rtl="0" eaLnBrk="1" latinLnBrk="0" hangingPunct="1">
              <a:defRPr sz="12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841BFDA-80D9-594C-9D30-BD1F8718EC1A}" type="slidenum">
              <a:rPr lang="en-US" sz="1000" b="1" smtClean="0">
                <a:solidFill>
                  <a:srgbClr val="28351B"/>
                </a:solidFill>
              </a:rPr>
              <a:pPr/>
              <a:t>‹#›</a:t>
            </a:fld>
            <a:endParaRPr lang="en-US" sz="1000" b="1" dirty="0">
              <a:solidFill>
                <a:srgbClr val="28351B"/>
              </a:solidFill>
            </a:endParaRPr>
          </a:p>
        </p:txBody>
      </p:sp>
      <p:pic>
        <p:nvPicPr>
          <p:cNvPr id="11" name="Picture 10" descr="LCR-Logo-Color-Large-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61690" y="5956955"/>
            <a:ext cx="1474412" cy="833540"/>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1264971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9/28/2023</a:t>
            </a:fld>
            <a:endParaRPr lang="en-US"/>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a:p>
        </p:txBody>
      </p:sp>
    </p:spTree>
    <p:extLst>
      <p:ext uri="{BB962C8B-B14F-4D97-AF65-F5344CB8AC3E}">
        <p14:creationId xmlns:p14="http://schemas.microsoft.com/office/powerpoint/2010/main" val="2538499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9/28/2023</a:t>
            </a:fld>
            <a:endParaRPr lang="en-US"/>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a:p>
        </p:txBody>
      </p:sp>
    </p:spTree>
    <p:extLst>
      <p:ext uri="{BB962C8B-B14F-4D97-AF65-F5344CB8AC3E}">
        <p14:creationId xmlns:p14="http://schemas.microsoft.com/office/powerpoint/2010/main" val="327807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9/28/2023</a:t>
            </a:fld>
            <a:endParaRPr lang="en-US"/>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a:p>
        </p:txBody>
      </p:sp>
    </p:spTree>
    <p:extLst>
      <p:ext uri="{BB962C8B-B14F-4D97-AF65-F5344CB8AC3E}">
        <p14:creationId xmlns:p14="http://schemas.microsoft.com/office/powerpoint/2010/main" val="1134764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9/28/2023</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a:p>
        </p:txBody>
      </p:sp>
    </p:spTree>
    <p:extLst>
      <p:ext uri="{BB962C8B-B14F-4D97-AF65-F5344CB8AC3E}">
        <p14:creationId xmlns:p14="http://schemas.microsoft.com/office/powerpoint/2010/main" val="1282819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9/28/2023</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a:p>
        </p:txBody>
      </p:sp>
    </p:spTree>
    <p:extLst>
      <p:ext uri="{BB962C8B-B14F-4D97-AF65-F5344CB8AC3E}">
        <p14:creationId xmlns:p14="http://schemas.microsoft.com/office/powerpoint/2010/main" val="3283655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ackground.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
            <a:ext cx="12208256" cy="6874571"/>
          </a:xfrm>
          <a:prstGeom prst="rect">
            <a:avLst/>
          </a:prstGeom>
        </p:spPr>
      </p:pic>
    </p:spTree>
    <p:extLst>
      <p:ext uri="{BB962C8B-B14F-4D97-AF65-F5344CB8AC3E}">
        <p14:creationId xmlns:p14="http://schemas.microsoft.com/office/powerpoint/2010/main" val="2402490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11"/>
          <p:cNvSpPr>
            <a:spLocks noGrp="1"/>
          </p:cNvSpPr>
          <p:nvPr>
            <p:ph type="subTitle" idx="1"/>
          </p:nvPr>
        </p:nvSpPr>
        <p:spPr>
          <a:xfrm>
            <a:off x="5363308" y="901632"/>
            <a:ext cx="6307076" cy="2507529"/>
          </a:xfrm>
        </p:spPr>
        <p:txBody>
          <a:bodyPr/>
          <a:lstStyle/>
          <a:p>
            <a:pPr algn="ctr"/>
            <a:r>
              <a:rPr lang="en-US" sz="4000" b="1" dirty="0" smtClean="0">
                <a:latin typeface="Minion Pro"/>
              </a:rPr>
              <a:t>An Employee Complains.  Now What?</a:t>
            </a:r>
            <a:endParaRPr lang="en-US" sz="4000" b="1" dirty="0">
              <a:latin typeface="Minion Pro"/>
            </a:endParaRPr>
          </a:p>
        </p:txBody>
      </p:sp>
      <p:sp>
        <p:nvSpPr>
          <p:cNvPr id="7" name="Subtitle 2"/>
          <p:cNvSpPr txBox="1">
            <a:spLocks/>
          </p:cNvSpPr>
          <p:nvPr/>
        </p:nvSpPr>
        <p:spPr>
          <a:xfrm>
            <a:off x="4113200" y="2584532"/>
            <a:ext cx="4518120" cy="237177"/>
          </a:xfrm>
          <a:prstGeom prst="rect">
            <a:avLst/>
          </a:prstGeom>
        </p:spPr>
        <p:txBody>
          <a:bodyPr/>
          <a:lstStyle>
            <a:lvl1pPr marL="0" indent="0" algn="l" defTabSz="457200" rtl="0" eaLnBrk="1" latinLnBrk="0" hangingPunct="1">
              <a:spcBef>
                <a:spcPct val="20000"/>
              </a:spcBef>
              <a:buFont typeface="Arial"/>
              <a:buNone/>
              <a:defRPr sz="2400" kern="1200">
                <a:solidFill>
                  <a:srgbClr val="EBA121"/>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65000"/>
              </a:lnSpc>
              <a:spcBef>
                <a:spcPct val="20000"/>
              </a:spcBef>
              <a:spcAft>
                <a:spcPts val="0"/>
              </a:spcAft>
              <a:buClrTx/>
              <a:buSzTx/>
              <a:buFont typeface="Arial"/>
              <a:buNone/>
              <a:tabLst/>
              <a:defRPr/>
            </a:pPr>
            <a:endParaRPr kumimoji="0" lang="en-US" sz="1400" b="0" i="0" u="none" strike="noStrike" kern="1200" cap="none" spc="0" normalizeH="0" baseline="0" noProof="0" dirty="0">
              <a:ln>
                <a:noFill/>
              </a:ln>
              <a:solidFill>
                <a:prstClr val="black">
                  <a:lumMod val="65000"/>
                  <a:lumOff val="35000"/>
                </a:prstClr>
              </a:solidFill>
              <a:effectLst/>
              <a:uLnTx/>
              <a:uFillTx/>
              <a:latin typeface="Calibri"/>
              <a:ea typeface="+mn-ea"/>
              <a:cs typeface="+mn-cs"/>
            </a:endParaRPr>
          </a:p>
        </p:txBody>
      </p:sp>
      <p:pic>
        <p:nvPicPr>
          <p:cNvPr id="3" name="Picture 2">
            <a:extLst>
              <a:ext uri="{FF2B5EF4-FFF2-40B4-BE49-F238E27FC236}">
                <a16:creationId xmlns:a16="http://schemas.microsoft.com/office/drawing/2014/main" id="{93A355F4-CA1F-4858-8696-C9B1832BE0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18808" y="3710284"/>
            <a:ext cx="3501358" cy="1645404"/>
          </a:xfrm>
          <a:prstGeom prst="rect">
            <a:avLst/>
          </a:prstGeom>
        </p:spPr>
      </p:pic>
      <p:sp>
        <p:nvSpPr>
          <p:cNvPr id="2" name="TextBox 1"/>
          <p:cNvSpPr txBox="1"/>
          <p:nvPr/>
        </p:nvSpPr>
        <p:spPr>
          <a:xfrm flipH="1">
            <a:off x="5472188" y="2787605"/>
            <a:ext cx="5994597" cy="584775"/>
          </a:xfrm>
          <a:prstGeom prst="rect">
            <a:avLst/>
          </a:prstGeom>
          <a:noFill/>
        </p:spPr>
        <p:txBody>
          <a:bodyPr wrap="square" rtlCol="0">
            <a:spAutoFit/>
          </a:bodyPr>
          <a:lstStyle/>
          <a:p>
            <a:pPr algn="ctr"/>
            <a:r>
              <a:rPr lang="en-US" sz="3200" b="1" smtClean="0">
                <a:solidFill>
                  <a:schemeClr val="accent3">
                    <a:lumMod val="50000"/>
                  </a:schemeClr>
                </a:solidFill>
                <a:latin typeface="Minion Pro"/>
              </a:rPr>
              <a:t>September 28, </a:t>
            </a:r>
            <a:r>
              <a:rPr lang="en-US" sz="3200" b="1" dirty="0" smtClean="0">
                <a:solidFill>
                  <a:schemeClr val="accent3">
                    <a:lumMod val="50000"/>
                  </a:schemeClr>
                </a:solidFill>
                <a:latin typeface="Minion Pro"/>
              </a:rPr>
              <a:t>2023</a:t>
            </a:r>
            <a:endParaRPr lang="en-US" sz="3200" b="1" dirty="0">
              <a:solidFill>
                <a:schemeClr val="accent3">
                  <a:lumMod val="50000"/>
                </a:schemeClr>
              </a:solidFill>
              <a:latin typeface="Minion Pro"/>
            </a:endParaRPr>
          </a:p>
        </p:txBody>
      </p:sp>
    </p:spTree>
    <p:extLst>
      <p:ext uri="{BB962C8B-B14F-4D97-AF65-F5344CB8AC3E}">
        <p14:creationId xmlns:p14="http://schemas.microsoft.com/office/powerpoint/2010/main" val="563588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AB9CB-A2E4-B6DC-C315-D5DDC4D1E2C8}"/>
              </a:ext>
            </a:extLst>
          </p:cNvPr>
          <p:cNvSpPr>
            <a:spLocks noGrp="1"/>
          </p:cNvSpPr>
          <p:nvPr>
            <p:ph type="title"/>
          </p:nvPr>
        </p:nvSpPr>
        <p:spPr/>
        <p:txBody>
          <a:bodyPr>
            <a:normAutofit fontScale="90000"/>
          </a:bodyPr>
          <a:lstStyle/>
          <a:p>
            <a:r>
              <a:rPr lang="en-US" sz="3600" dirty="0" smtClean="0"/>
              <a:t>Handling an “Underpaid” Cont.: </a:t>
            </a:r>
            <a:endParaRPr lang="en-US" sz="3600" dirty="0"/>
          </a:p>
        </p:txBody>
      </p:sp>
      <p:sp>
        <p:nvSpPr>
          <p:cNvPr id="3" name="Content Placeholder 2">
            <a:extLst>
              <a:ext uri="{FF2B5EF4-FFF2-40B4-BE49-F238E27FC236}">
                <a16:creationId xmlns:a16="http://schemas.microsoft.com/office/drawing/2014/main" id="{5AFBA7EE-9D33-68FA-BE6B-2059D8929955}"/>
              </a:ext>
            </a:extLst>
          </p:cNvPr>
          <p:cNvSpPr>
            <a:spLocks noGrp="1"/>
          </p:cNvSpPr>
          <p:nvPr>
            <p:ph idx="1"/>
          </p:nvPr>
        </p:nvSpPr>
        <p:spPr>
          <a:xfrm>
            <a:off x="602019" y="948362"/>
            <a:ext cx="10864558" cy="5335299"/>
          </a:xfrm>
        </p:spPr>
        <p:txBody>
          <a:bodyPr/>
          <a:lstStyle/>
          <a:p>
            <a:pPr marL="742950" lvl="0" indent="-742950" algn="just">
              <a:buFont typeface="+mj-lt"/>
              <a:buAutoNum type="arabicPeriod" startAt="5"/>
            </a:pPr>
            <a:r>
              <a:rPr lang="en-US" sz="3600" dirty="0" smtClean="0">
                <a:solidFill>
                  <a:prstClr val="black">
                    <a:lumMod val="85000"/>
                    <a:lumOff val="15000"/>
                  </a:prstClr>
                </a:solidFill>
              </a:rPr>
              <a:t>Be Prepared to Explain Employee’s Current Wage</a:t>
            </a:r>
          </a:p>
          <a:p>
            <a:pPr marL="1485900" lvl="2" indent="-571500" algn="just">
              <a:buFont typeface="Arial" panose="020B0604020202020204" pitchFamily="34" charset="0"/>
              <a:buChar char="•"/>
            </a:pPr>
            <a:r>
              <a:rPr lang="en-US" sz="3200" dirty="0" smtClean="0">
                <a:solidFill>
                  <a:prstClr val="black">
                    <a:lumMod val="85000"/>
                    <a:lumOff val="15000"/>
                  </a:prstClr>
                </a:solidFill>
              </a:rPr>
              <a:t>Be honest about the company’s wage structure and how their current wages were determined. Do not be evasive or defensive. </a:t>
            </a:r>
          </a:p>
          <a:p>
            <a:pPr marL="742950" indent="-742950" algn="just">
              <a:buFont typeface="+mj-lt"/>
              <a:buAutoNum type="arabicPeriod" startAt="5"/>
            </a:pPr>
            <a:r>
              <a:rPr lang="en-US" sz="3600" dirty="0" smtClean="0">
                <a:solidFill>
                  <a:prstClr val="black">
                    <a:lumMod val="85000"/>
                    <a:lumOff val="15000"/>
                  </a:prstClr>
                </a:solidFill>
              </a:rPr>
              <a:t>Is There Something Else Wrong</a:t>
            </a:r>
          </a:p>
          <a:p>
            <a:pPr marL="1657350" lvl="2" indent="-742950" algn="just">
              <a:buFont typeface="Arial" panose="020B0604020202020204" pitchFamily="34" charset="0"/>
              <a:buChar char="•"/>
            </a:pPr>
            <a:r>
              <a:rPr lang="en-US" sz="3200" dirty="0" smtClean="0">
                <a:solidFill>
                  <a:prstClr val="black">
                    <a:lumMod val="85000"/>
                    <a:lumOff val="15000"/>
                  </a:prstClr>
                </a:solidFill>
              </a:rPr>
              <a:t>Ask whether there are deeper issues. Personal problem or bad relationship with other employee may be contributing factor. </a:t>
            </a:r>
            <a:endParaRPr lang="en-US" sz="3200" dirty="0"/>
          </a:p>
        </p:txBody>
      </p:sp>
    </p:spTree>
    <p:extLst>
      <p:ext uri="{BB962C8B-B14F-4D97-AF65-F5344CB8AC3E}">
        <p14:creationId xmlns:p14="http://schemas.microsoft.com/office/powerpoint/2010/main" val="4123603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AB9CB-A2E4-B6DC-C315-D5DDC4D1E2C8}"/>
              </a:ext>
            </a:extLst>
          </p:cNvPr>
          <p:cNvSpPr>
            <a:spLocks noGrp="1"/>
          </p:cNvSpPr>
          <p:nvPr>
            <p:ph type="title"/>
          </p:nvPr>
        </p:nvSpPr>
        <p:spPr/>
        <p:txBody>
          <a:bodyPr>
            <a:normAutofit fontScale="90000"/>
          </a:bodyPr>
          <a:lstStyle/>
          <a:p>
            <a:r>
              <a:rPr lang="en-US" sz="3600" dirty="0" smtClean="0"/>
              <a:t>Handling an “Underpaid” Cont.: </a:t>
            </a:r>
            <a:endParaRPr lang="en-US" sz="3600" dirty="0"/>
          </a:p>
        </p:txBody>
      </p:sp>
      <p:sp>
        <p:nvSpPr>
          <p:cNvPr id="3" name="Content Placeholder 2">
            <a:extLst>
              <a:ext uri="{FF2B5EF4-FFF2-40B4-BE49-F238E27FC236}">
                <a16:creationId xmlns:a16="http://schemas.microsoft.com/office/drawing/2014/main" id="{5AFBA7EE-9D33-68FA-BE6B-2059D8929955}"/>
              </a:ext>
            </a:extLst>
          </p:cNvPr>
          <p:cNvSpPr>
            <a:spLocks noGrp="1"/>
          </p:cNvSpPr>
          <p:nvPr>
            <p:ph idx="1"/>
          </p:nvPr>
        </p:nvSpPr>
        <p:spPr>
          <a:xfrm>
            <a:off x="602019" y="948362"/>
            <a:ext cx="10782262" cy="5335299"/>
          </a:xfrm>
        </p:spPr>
        <p:txBody>
          <a:bodyPr/>
          <a:lstStyle/>
          <a:p>
            <a:pPr marL="742950" lvl="0" indent="-742950" algn="just">
              <a:buFont typeface="+mj-lt"/>
              <a:buAutoNum type="arabicPeriod" startAt="7"/>
            </a:pPr>
            <a:r>
              <a:rPr lang="en-US" sz="3600" dirty="0" smtClean="0">
                <a:solidFill>
                  <a:prstClr val="black">
                    <a:lumMod val="85000"/>
                    <a:lumOff val="15000"/>
                  </a:prstClr>
                </a:solidFill>
              </a:rPr>
              <a:t>Promise to follow-up</a:t>
            </a:r>
          </a:p>
          <a:p>
            <a:pPr marL="1485900" lvl="2" indent="-571500" algn="just">
              <a:buFont typeface="Arial" panose="020B0604020202020204" pitchFamily="34" charset="0"/>
              <a:buChar char="•"/>
            </a:pPr>
            <a:r>
              <a:rPr lang="en-US" sz="3200" dirty="0" smtClean="0">
                <a:solidFill>
                  <a:prstClr val="black">
                    <a:lumMod val="85000"/>
                    <a:lumOff val="15000"/>
                  </a:prstClr>
                </a:solidFill>
              </a:rPr>
              <a:t>Only promise you should make! Set a date to meet again, and review all facts in the meantime to determine whether there are correctly compensated. </a:t>
            </a:r>
          </a:p>
          <a:p>
            <a:pPr marL="742950" indent="-742950" algn="just">
              <a:buFont typeface="+mj-lt"/>
              <a:buAutoNum type="arabicPeriod" startAt="7"/>
            </a:pPr>
            <a:r>
              <a:rPr lang="en-US" sz="3600" dirty="0" smtClean="0">
                <a:solidFill>
                  <a:prstClr val="black">
                    <a:lumMod val="85000"/>
                    <a:lumOff val="15000"/>
                  </a:prstClr>
                </a:solidFill>
              </a:rPr>
              <a:t>Review Your Research </a:t>
            </a:r>
          </a:p>
          <a:p>
            <a:pPr marL="1657350" lvl="2" indent="-742950" algn="just">
              <a:buFont typeface="Arial" panose="020B0604020202020204" pitchFamily="34" charset="0"/>
              <a:buChar char="•"/>
            </a:pPr>
            <a:r>
              <a:rPr lang="en-US" sz="3200" dirty="0" smtClean="0">
                <a:solidFill>
                  <a:prstClr val="black">
                    <a:lumMod val="85000"/>
                    <a:lumOff val="15000"/>
                  </a:prstClr>
                </a:solidFill>
              </a:rPr>
              <a:t>Ask yourself whether the employee is right. Compare your research with what the employee provided. If there is something inconsistent or unfair, modify the wages accordingly. </a:t>
            </a:r>
            <a:endParaRPr lang="en-US" sz="3200" dirty="0"/>
          </a:p>
        </p:txBody>
      </p:sp>
    </p:spTree>
    <p:extLst>
      <p:ext uri="{BB962C8B-B14F-4D97-AF65-F5344CB8AC3E}">
        <p14:creationId xmlns:p14="http://schemas.microsoft.com/office/powerpoint/2010/main" val="3311272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AB9CB-A2E4-B6DC-C315-D5DDC4D1E2C8}"/>
              </a:ext>
            </a:extLst>
          </p:cNvPr>
          <p:cNvSpPr>
            <a:spLocks noGrp="1"/>
          </p:cNvSpPr>
          <p:nvPr>
            <p:ph type="title"/>
          </p:nvPr>
        </p:nvSpPr>
        <p:spPr/>
        <p:txBody>
          <a:bodyPr>
            <a:normAutofit fontScale="90000"/>
          </a:bodyPr>
          <a:lstStyle/>
          <a:p>
            <a:r>
              <a:rPr lang="en-US" sz="3600" dirty="0" smtClean="0"/>
              <a:t>Handling an “Underpaid” Cont.: </a:t>
            </a:r>
            <a:endParaRPr lang="en-US" sz="3600" dirty="0"/>
          </a:p>
        </p:txBody>
      </p:sp>
      <p:sp>
        <p:nvSpPr>
          <p:cNvPr id="3" name="Content Placeholder 2">
            <a:extLst>
              <a:ext uri="{FF2B5EF4-FFF2-40B4-BE49-F238E27FC236}">
                <a16:creationId xmlns:a16="http://schemas.microsoft.com/office/drawing/2014/main" id="{5AFBA7EE-9D33-68FA-BE6B-2059D8929955}"/>
              </a:ext>
            </a:extLst>
          </p:cNvPr>
          <p:cNvSpPr>
            <a:spLocks noGrp="1"/>
          </p:cNvSpPr>
          <p:nvPr>
            <p:ph idx="1"/>
          </p:nvPr>
        </p:nvSpPr>
        <p:spPr>
          <a:xfrm>
            <a:off x="602019" y="948362"/>
            <a:ext cx="10745686" cy="5335299"/>
          </a:xfrm>
        </p:spPr>
        <p:txBody>
          <a:bodyPr/>
          <a:lstStyle/>
          <a:p>
            <a:pPr marL="742950" lvl="0" indent="-742950" algn="just">
              <a:buFont typeface="+mj-lt"/>
              <a:buAutoNum type="arabicPeriod" startAt="9"/>
            </a:pPr>
            <a:r>
              <a:rPr lang="en-US" sz="3600" dirty="0" smtClean="0">
                <a:solidFill>
                  <a:prstClr val="black">
                    <a:lumMod val="85000"/>
                    <a:lumOff val="15000"/>
                  </a:prstClr>
                </a:solidFill>
              </a:rPr>
              <a:t>Have the </a:t>
            </a:r>
            <a:r>
              <a:rPr lang="en-US" sz="3600" dirty="0">
                <a:solidFill>
                  <a:prstClr val="black">
                    <a:lumMod val="85000"/>
                    <a:lumOff val="15000"/>
                  </a:prstClr>
                </a:solidFill>
              </a:rPr>
              <a:t>F</a:t>
            </a:r>
            <a:r>
              <a:rPr lang="en-US" sz="3600" dirty="0" smtClean="0">
                <a:solidFill>
                  <a:prstClr val="black">
                    <a:lumMod val="85000"/>
                    <a:lumOff val="15000"/>
                  </a:prstClr>
                </a:solidFill>
              </a:rPr>
              <a:t>ollow-up Meeting</a:t>
            </a:r>
          </a:p>
          <a:p>
            <a:pPr marL="1485900" lvl="2" indent="-571500" algn="just">
              <a:buFont typeface="Arial" panose="020B0604020202020204" pitchFamily="34" charset="0"/>
              <a:buChar char="•"/>
            </a:pPr>
            <a:r>
              <a:rPr lang="en-US" sz="3200" dirty="0" smtClean="0">
                <a:solidFill>
                  <a:prstClr val="black">
                    <a:lumMod val="85000"/>
                    <a:lumOff val="15000"/>
                  </a:prstClr>
                </a:solidFill>
              </a:rPr>
              <a:t>Go in with an outline/plan. Be honest and clear if the answer is “no.” Explain why, discuss opportunities for future pay increases, and their “path forward.” Take notes and provide to employee. </a:t>
            </a:r>
          </a:p>
          <a:p>
            <a:pPr marL="742950" indent="-742950" algn="just">
              <a:buFont typeface="+mj-lt"/>
              <a:buAutoNum type="arabicPeriod" startAt="9"/>
            </a:pPr>
            <a:r>
              <a:rPr lang="en-US" sz="3600" dirty="0" smtClean="0">
                <a:solidFill>
                  <a:prstClr val="black">
                    <a:lumMod val="85000"/>
                    <a:lumOff val="15000"/>
                  </a:prstClr>
                </a:solidFill>
              </a:rPr>
              <a:t>Check-in with Employee Regularly </a:t>
            </a:r>
          </a:p>
          <a:p>
            <a:pPr marL="1657350" lvl="2" indent="-742950" algn="just">
              <a:buFont typeface="Arial" panose="020B0604020202020204" pitchFamily="34" charset="0"/>
              <a:buChar char="•"/>
            </a:pPr>
            <a:r>
              <a:rPr lang="en-US" sz="3200" dirty="0" smtClean="0">
                <a:solidFill>
                  <a:prstClr val="black">
                    <a:lumMod val="85000"/>
                    <a:lumOff val="15000"/>
                  </a:prstClr>
                </a:solidFill>
              </a:rPr>
              <a:t>Make sure there are not lingering concerns. Meet and discuss the path you discussed above and see if they are approaching that guide in a positive fashion.</a:t>
            </a:r>
            <a:endParaRPr lang="en-US" sz="3200" dirty="0"/>
          </a:p>
        </p:txBody>
      </p:sp>
    </p:spTree>
    <p:extLst>
      <p:ext uri="{BB962C8B-B14F-4D97-AF65-F5344CB8AC3E}">
        <p14:creationId xmlns:p14="http://schemas.microsoft.com/office/powerpoint/2010/main" val="2310079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Jersey’s Equal Pay Act </a:t>
            </a:r>
            <a:endParaRPr lang="en-US" dirty="0"/>
          </a:p>
        </p:txBody>
      </p:sp>
      <p:sp>
        <p:nvSpPr>
          <p:cNvPr id="3" name="Content Placeholder 2"/>
          <p:cNvSpPr>
            <a:spLocks noGrp="1"/>
          </p:cNvSpPr>
          <p:nvPr>
            <p:ph idx="1"/>
          </p:nvPr>
        </p:nvSpPr>
        <p:spPr>
          <a:xfrm>
            <a:off x="602019" y="948362"/>
            <a:ext cx="10727398" cy="5335299"/>
          </a:xfrm>
        </p:spPr>
        <p:txBody>
          <a:bodyPr/>
          <a:lstStyle/>
          <a:p>
            <a:pPr marL="342900" indent="-342900" algn="just">
              <a:buFont typeface="Arial" panose="020B0604020202020204" pitchFamily="34" charset="0"/>
              <a:buChar char="•"/>
            </a:pPr>
            <a:r>
              <a:rPr lang="en-US" sz="3000" dirty="0"/>
              <a:t>The Equal Pay Act </a:t>
            </a:r>
            <a:r>
              <a:rPr lang="en-US" sz="3000" dirty="0" smtClean="0"/>
              <a:t>(EPA) expanded </a:t>
            </a:r>
            <a:r>
              <a:rPr lang="en-US" sz="3000" dirty="0"/>
              <a:t>upon the equal pay protections that already existed in the New Jersey Law Against Discrimination (LAD</a:t>
            </a:r>
            <a:r>
              <a:rPr lang="en-US" sz="3000" dirty="0" smtClean="0"/>
              <a:t>).</a:t>
            </a:r>
          </a:p>
          <a:p>
            <a:pPr algn="just"/>
            <a:endParaRPr lang="en-US" sz="3000" dirty="0" smtClean="0"/>
          </a:p>
          <a:p>
            <a:pPr marL="342900" indent="-342900" algn="just">
              <a:buFont typeface="Arial" panose="020B0604020202020204" pitchFamily="34" charset="0"/>
              <a:buChar char="•"/>
            </a:pPr>
            <a:r>
              <a:rPr lang="en-US" sz="3000" dirty="0"/>
              <a:t>Historically, employees could recover up to two </a:t>
            </a:r>
            <a:r>
              <a:rPr lang="en-US" sz="3000" dirty="0" smtClean="0"/>
              <a:t>(2) years </a:t>
            </a:r>
            <a:r>
              <a:rPr lang="en-US" sz="3000" dirty="0"/>
              <a:t>of back pay for successful pay discrimination claims under </a:t>
            </a:r>
            <a:r>
              <a:rPr lang="en-US" sz="3000" dirty="0" smtClean="0"/>
              <a:t>the LAD. </a:t>
            </a:r>
          </a:p>
          <a:p>
            <a:pPr algn="just"/>
            <a:endParaRPr lang="en-US" sz="3000" dirty="0" smtClean="0"/>
          </a:p>
          <a:p>
            <a:pPr marL="342900" indent="-342900" algn="just">
              <a:buFont typeface="Arial" panose="020B0604020202020204" pitchFamily="34" charset="0"/>
              <a:buChar char="•"/>
            </a:pPr>
            <a:r>
              <a:rPr lang="en-US" sz="3000" dirty="0" smtClean="0"/>
              <a:t>The EPA amended the LAD to </a:t>
            </a:r>
            <a:r>
              <a:rPr lang="en-US" sz="3000" dirty="0"/>
              <a:t>create a six-year “lookback” </a:t>
            </a:r>
            <a:r>
              <a:rPr lang="en-US" sz="3000" dirty="0" smtClean="0"/>
              <a:t>period (as </a:t>
            </a:r>
            <a:r>
              <a:rPr lang="en-US" sz="3000" dirty="0"/>
              <a:t>long as the discrimination was </a:t>
            </a:r>
            <a:r>
              <a:rPr lang="en-US" sz="3000" dirty="0" smtClean="0"/>
              <a:t>continuous).</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641009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New Jersey’s Equal Pay Act</a:t>
            </a:r>
            <a:endParaRPr lang="en-US" dirty="0"/>
          </a:p>
        </p:txBody>
      </p:sp>
      <p:sp>
        <p:nvSpPr>
          <p:cNvPr id="3" name="Content Placeholder 2"/>
          <p:cNvSpPr>
            <a:spLocks noGrp="1"/>
          </p:cNvSpPr>
          <p:nvPr>
            <p:ph idx="1"/>
          </p:nvPr>
        </p:nvSpPr>
        <p:spPr>
          <a:xfrm>
            <a:off x="602019" y="948362"/>
            <a:ext cx="10736542" cy="5335299"/>
          </a:xfrm>
        </p:spPr>
        <p:txBody>
          <a:bodyPr>
            <a:normAutofit/>
          </a:bodyPr>
          <a:lstStyle/>
          <a:p>
            <a:pPr marL="342900" indent="-342900" algn="just">
              <a:buFont typeface="Arial" panose="020B0604020202020204" pitchFamily="34" charset="0"/>
              <a:buChar char="•"/>
            </a:pPr>
            <a:r>
              <a:rPr lang="en-US" sz="2800" dirty="0" smtClean="0"/>
              <a:t>Applies to all employers. </a:t>
            </a:r>
          </a:p>
          <a:p>
            <a:pPr marL="342900" indent="-342900" algn="just">
              <a:buFont typeface="Arial" panose="020B0604020202020204" pitchFamily="34" charset="0"/>
              <a:buChar char="•"/>
            </a:pPr>
            <a:r>
              <a:rPr lang="en-US" sz="2800" b="1" dirty="0"/>
              <a:t>The </a:t>
            </a:r>
            <a:r>
              <a:rPr lang="en-US" sz="2800" b="1" dirty="0" smtClean="0"/>
              <a:t>EPA prohibits </a:t>
            </a:r>
            <a:r>
              <a:rPr lang="en-US" sz="2800" b="1" dirty="0"/>
              <a:t>an employer from paying any employee who is a member of a protected class less compensation than an employee who is not a member of the protected class for substantially similar work. </a:t>
            </a:r>
            <a:endParaRPr lang="en-US" sz="2800" b="1" dirty="0" smtClean="0"/>
          </a:p>
          <a:p>
            <a:pPr marL="342900" indent="-342900" algn="just">
              <a:buFont typeface="Arial" panose="020B0604020202020204" pitchFamily="34" charset="0"/>
              <a:buChar char="•"/>
            </a:pPr>
            <a:r>
              <a:rPr lang="en-US" sz="2800" dirty="0" smtClean="0"/>
              <a:t>“Substantially </a:t>
            </a:r>
            <a:r>
              <a:rPr lang="en-US" sz="2800" dirty="0"/>
              <a:t>similar </a:t>
            </a:r>
            <a:r>
              <a:rPr lang="en-US" sz="2800" dirty="0" smtClean="0"/>
              <a:t>work” </a:t>
            </a:r>
            <a:r>
              <a:rPr lang="en-US" sz="2800" dirty="0"/>
              <a:t>is evaluated as a combination of the skill, effort, and responsibility required to perform </a:t>
            </a:r>
            <a:r>
              <a:rPr lang="en-US" sz="2800" dirty="0" smtClean="0"/>
              <a:t>job </a:t>
            </a:r>
            <a:r>
              <a:rPr lang="en-US" sz="2800" dirty="0"/>
              <a:t>duties. </a:t>
            </a:r>
            <a:endParaRPr lang="en-US" sz="2800" dirty="0" smtClean="0"/>
          </a:p>
          <a:p>
            <a:pPr marL="342900" indent="-342900" algn="just">
              <a:buFont typeface="Arial" panose="020B0604020202020204" pitchFamily="34" charset="0"/>
              <a:buChar char="•"/>
            </a:pPr>
            <a:r>
              <a:rPr lang="en-US" sz="2800" dirty="0"/>
              <a:t>Job titles and job descriptions </a:t>
            </a:r>
            <a:r>
              <a:rPr lang="en-US" sz="2800" dirty="0" smtClean="0"/>
              <a:t>may </a:t>
            </a:r>
            <a:r>
              <a:rPr lang="en-US" sz="2800" dirty="0"/>
              <a:t>not necessarily keep pace with the actual nature of duties and responsibilities performed by employees. </a:t>
            </a:r>
            <a:endParaRPr lang="en-US" sz="2800" dirty="0" smtClean="0"/>
          </a:p>
        </p:txBody>
      </p:sp>
    </p:spTree>
    <p:extLst>
      <p:ext uri="{BB962C8B-B14F-4D97-AF65-F5344CB8AC3E}">
        <p14:creationId xmlns:p14="http://schemas.microsoft.com/office/powerpoint/2010/main" val="1588004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a:xfrm>
            <a:off x="602019" y="948362"/>
            <a:ext cx="10197045" cy="5335299"/>
          </a:xfrm>
        </p:spPr>
        <p:txBody>
          <a:bodyPr>
            <a:normAutofit/>
          </a:bodyPr>
          <a:lstStyle/>
          <a:p>
            <a:pPr marL="342900" indent="-342900" algn="just">
              <a:buFont typeface="Arial" panose="020B0604020202020204" pitchFamily="34" charset="0"/>
              <a:buChar char="•"/>
            </a:pPr>
            <a:r>
              <a:rPr lang="en-US" sz="3200" dirty="0" smtClean="0"/>
              <a:t>If the employee mentions anything relating to a protected characteristic (discussed later) as a reason for their wage discrepancy, consider referred to a third-party investigator/auditor.</a:t>
            </a:r>
          </a:p>
          <a:p>
            <a:pPr marL="342900" indent="-342900" algn="just">
              <a:buFont typeface="Arial" panose="020B0604020202020204" pitchFamily="34" charset="0"/>
              <a:buChar char="•"/>
            </a:pPr>
            <a:r>
              <a:rPr lang="en-US" sz="3200" dirty="0" smtClean="0"/>
              <a:t>If you provide a raise to one employee, be prepared to offer similar adjustments to those within similar positions/situations. As mentioned before, coworkers share compensation information more than ever before.  </a:t>
            </a:r>
            <a:endParaRPr lang="en-US" sz="3200" dirty="0"/>
          </a:p>
        </p:txBody>
      </p:sp>
    </p:spTree>
    <p:extLst>
      <p:ext uri="{BB962C8B-B14F-4D97-AF65-F5344CB8AC3E}">
        <p14:creationId xmlns:p14="http://schemas.microsoft.com/office/powerpoint/2010/main" val="4154097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When an Employee Complains…</a:t>
            </a:r>
            <a:endParaRPr lang="en-US" sz="3600" dirty="0"/>
          </a:p>
        </p:txBody>
      </p:sp>
      <p:sp>
        <p:nvSpPr>
          <p:cNvPr id="3" name="Text Placeholder 2"/>
          <p:cNvSpPr>
            <a:spLocks noGrp="1"/>
          </p:cNvSpPr>
          <p:nvPr>
            <p:ph type="body" idx="1"/>
          </p:nvPr>
        </p:nvSpPr>
        <p:spPr/>
        <p:txBody>
          <a:bodyPr/>
          <a:lstStyle/>
          <a:p>
            <a:r>
              <a:rPr lang="en-US" dirty="0" smtClean="0"/>
              <a:t>Bullying, Harassment, Discrimination</a:t>
            </a:r>
            <a:endParaRPr lang="en-US" dirty="0"/>
          </a:p>
        </p:txBody>
      </p:sp>
    </p:spTree>
    <p:extLst>
      <p:ext uri="{BB962C8B-B14F-4D97-AF65-F5344CB8AC3E}">
        <p14:creationId xmlns:p14="http://schemas.microsoft.com/office/powerpoint/2010/main" val="2960462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E7914-2D3C-870F-4780-3C9E26345AC5}"/>
              </a:ext>
            </a:extLst>
          </p:cNvPr>
          <p:cNvSpPr>
            <a:spLocks noGrp="1"/>
          </p:cNvSpPr>
          <p:nvPr>
            <p:ph type="title"/>
          </p:nvPr>
        </p:nvSpPr>
        <p:spPr>
          <a:xfrm>
            <a:off x="795522" y="1863336"/>
            <a:ext cx="10600955" cy="3131327"/>
          </a:xfrm>
        </p:spPr>
        <p:txBody>
          <a:bodyPr>
            <a:noAutofit/>
          </a:bodyPr>
          <a:lstStyle/>
          <a:p>
            <a:r>
              <a:rPr lang="en-US" sz="4000" b="1" i="1" cap="none" dirty="0">
                <a:solidFill>
                  <a:prstClr val="black">
                    <a:lumMod val="85000"/>
                    <a:lumOff val="15000"/>
                  </a:prstClr>
                </a:solidFill>
              </a:rPr>
              <a:t>Unequivocal affirmative statement of </a:t>
            </a:r>
            <a:r>
              <a:rPr lang="en-US" sz="4000" b="1" i="1" u="sng" dirty="0">
                <a:solidFill>
                  <a:prstClr val="black">
                    <a:lumMod val="85000"/>
                    <a:lumOff val="15000"/>
                  </a:prstClr>
                </a:solidFill>
              </a:rPr>
              <a:t>ZERO TOLERANCE</a:t>
            </a:r>
            <a:r>
              <a:rPr lang="en-US" sz="4000" b="1" i="1" dirty="0">
                <a:solidFill>
                  <a:prstClr val="black">
                    <a:lumMod val="85000"/>
                    <a:lumOff val="15000"/>
                  </a:prstClr>
                </a:solidFill>
              </a:rPr>
              <a:t> </a:t>
            </a:r>
            <a:r>
              <a:rPr lang="en-US" sz="4000" i="1" cap="none" dirty="0">
                <a:solidFill>
                  <a:prstClr val="black">
                    <a:lumMod val="85000"/>
                    <a:lumOff val="15000"/>
                  </a:prstClr>
                </a:solidFill>
              </a:rPr>
              <a:t>p</a:t>
            </a:r>
            <a:r>
              <a:rPr lang="en-US" sz="4000" b="1" i="1" cap="none" dirty="0">
                <a:solidFill>
                  <a:prstClr val="black">
                    <a:lumMod val="85000"/>
                    <a:lumOff val="15000"/>
                  </a:prstClr>
                </a:solidFill>
              </a:rPr>
              <a:t>olicy for workplace discrimination and harassment</a:t>
            </a:r>
            <a:br>
              <a:rPr lang="en-US" sz="4000" b="1" i="1" cap="none" dirty="0">
                <a:solidFill>
                  <a:prstClr val="black">
                    <a:lumMod val="85000"/>
                    <a:lumOff val="15000"/>
                  </a:prstClr>
                </a:solidFill>
              </a:rPr>
            </a:br>
            <a:endParaRPr lang="en-US" sz="3600" dirty="0"/>
          </a:p>
        </p:txBody>
      </p:sp>
    </p:spTree>
    <p:extLst>
      <p:ext uri="{BB962C8B-B14F-4D97-AF65-F5344CB8AC3E}">
        <p14:creationId xmlns:p14="http://schemas.microsoft.com/office/powerpoint/2010/main" val="42651306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AB9CB-A2E4-B6DC-C315-D5DDC4D1E2C8}"/>
              </a:ext>
            </a:extLst>
          </p:cNvPr>
          <p:cNvSpPr>
            <a:spLocks noGrp="1"/>
          </p:cNvSpPr>
          <p:nvPr>
            <p:ph type="title"/>
          </p:nvPr>
        </p:nvSpPr>
        <p:spPr/>
        <p:txBody>
          <a:bodyPr>
            <a:normAutofit fontScale="90000"/>
          </a:bodyPr>
          <a:lstStyle/>
          <a:p>
            <a:r>
              <a:rPr lang="en-US" sz="3600" dirty="0"/>
              <a:t>Strong Statement of Policy</a:t>
            </a:r>
          </a:p>
        </p:txBody>
      </p:sp>
      <p:sp>
        <p:nvSpPr>
          <p:cNvPr id="3" name="Content Placeholder 2">
            <a:extLst>
              <a:ext uri="{FF2B5EF4-FFF2-40B4-BE49-F238E27FC236}">
                <a16:creationId xmlns:a16="http://schemas.microsoft.com/office/drawing/2014/main" id="{5AFBA7EE-9D33-68FA-BE6B-2059D8929955}"/>
              </a:ext>
            </a:extLst>
          </p:cNvPr>
          <p:cNvSpPr>
            <a:spLocks noGrp="1"/>
          </p:cNvSpPr>
          <p:nvPr>
            <p:ph idx="1"/>
          </p:nvPr>
        </p:nvSpPr>
        <p:spPr/>
        <p:txBody>
          <a:bodyPr/>
          <a:lstStyle/>
          <a:p>
            <a:pPr marL="457200" lvl="0" indent="-457200">
              <a:buFont typeface="Arial" panose="020B0604020202020204" pitchFamily="34" charset="0"/>
              <a:buChar char="•"/>
            </a:pPr>
            <a:r>
              <a:rPr lang="en-US" sz="4000" dirty="0">
                <a:solidFill>
                  <a:prstClr val="black">
                    <a:lumMod val="85000"/>
                    <a:lumOff val="15000"/>
                  </a:prstClr>
                </a:solidFill>
              </a:rPr>
              <a:t>Should prohibit all forms of: </a:t>
            </a:r>
          </a:p>
          <a:p>
            <a:pPr marL="800100" lvl="1" indent="-342900">
              <a:buFont typeface="Arial" panose="020B0604020202020204" pitchFamily="34" charset="0"/>
              <a:buChar char="•"/>
            </a:pPr>
            <a:r>
              <a:rPr lang="en-US" sz="4000" dirty="0">
                <a:solidFill>
                  <a:prstClr val="black">
                    <a:lumMod val="85000"/>
                    <a:lumOff val="15000"/>
                  </a:prstClr>
                </a:solidFill>
              </a:rPr>
              <a:t>verbal, </a:t>
            </a:r>
          </a:p>
          <a:p>
            <a:pPr marL="800100" lvl="1" indent="-342900">
              <a:buFont typeface="Arial" panose="020B0604020202020204" pitchFamily="34" charset="0"/>
              <a:buChar char="•"/>
            </a:pPr>
            <a:r>
              <a:rPr lang="en-US" sz="4000" dirty="0">
                <a:solidFill>
                  <a:prstClr val="black">
                    <a:lumMod val="85000"/>
                    <a:lumOff val="15000"/>
                  </a:prstClr>
                </a:solidFill>
              </a:rPr>
              <a:t>written, </a:t>
            </a:r>
          </a:p>
          <a:p>
            <a:pPr marL="800100" lvl="1" indent="-342900">
              <a:buFont typeface="Arial" panose="020B0604020202020204" pitchFamily="34" charset="0"/>
              <a:buChar char="•"/>
            </a:pPr>
            <a:r>
              <a:rPr lang="en-US" sz="4000" dirty="0">
                <a:solidFill>
                  <a:prstClr val="black">
                    <a:lumMod val="85000"/>
                    <a:lumOff val="15000"/>
                  </a:prstClr>
                </a:solidFill>
              </a:rPr>
              <a:t>visual, </a:t>
            </a:r>
          </a:p>
          <a:p>
            <a:pPr marL="800100" lvl="1" indent="-342900">
              <a:buFont typeface="Arial" panose="020B0604020202020204" pitchFamily="34" charset="0"/>
              <a:buChar char="•"/>
            </a:pPr>
            <a:r>
              <a:rPr lang="en-US" sz="4000" dirty="0">
                <a:solidFill>
                  <a:prstClr val="black">
                    <a:lumMod val="85000"/>
                    <a:lumOff val="15000"/>
                  </a:prstClr>
                </a:solidFill>
              </a:rPr>
              <a:t>physical, and </a:t>
            </a:r>
          </a:p>
          <a:p>
            <a:pPr marL="800100" lvl="1" indent="-342900">
              <a:buFont typeface="Arial" panose="020B0604020202020204" pitchFamily="34" charset="0"/>
              <a:buChar char="•"/>
            </a:pPr>
            <a:r>
              <a:rPr lang="en-US" sz="4000" dirty="0">
                <a:solidFill>
                  <a:prstClr val="black">
                    <a:lumMod val="85000"/>
                    <a:lumOff val="15000"/>
                  </a:prstClr>
                </a:solidFill>
              </a:rPr>
              <a:t>non-verbal harassment</a:t>
            </a:r>
          </a:p>
          <a:p>
            <a:endParaRPr lang="en-US" dirty="0"/>
          </a:p>
        </p:txBody>
      </p:sp>
    </p:spTree>
    <p:extLst>
      <p:ext uri="{BB962C8B-B14F-4D97-AF65-F5344CB8AC3E}">
        <p14:creationId xmlns:p14="http://schemas.microsoft.com/office/powerpoint/2010/main" val="4241663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CBCB56-EC45-9EB6-1948-723DE0946580}"/>
              </a:ext>
            </a:extLst>
          </p:cNvPr>
          <p:cNvSpPr>
            <a:spLocks noGrp="1"/>
          </p:cNvSpPr>
          <p:nvPr>
            <p:ph idx="1"/>
          </p:nvPr>
        </p:nvSpPr>
        <p:spPr>
          <a:xfrm>
            <a:off x="602019" y="1167319"/>
            <a:ext cx="10221312" cy="5116342"/>
          </a:xfrm>
        </p:spPr>
        <p:txBody>
          <a:bodyPr numCol="1">
            <a:noAutofit/>
          </a:bodyPr>
          <a:lstStyle/>
          <a:p>
            <a:pPr marL="514350" indent="-514350">
              <a:buClr>
                <a:schemeClr val="tx1"/>
              </a:buClr>
              <a:buFont typeface="+mj-lt"/>
              <a:buAutoNum type="arabicPeriod"/>
            </a:pPr>
            <a:r>
              <a:rPr lang="en-US" sz="3200" dirty="0"/>
              <a:t>Applicable to </a:t>
            </a:r>
            <a:r>
              <a:rPr lang="en-US" sz="3200" i="1" dirty="0"/>
              <a:t>all</a:t>
            </a:r>
            <a:r>
              <a:rPr lang="en-US" sz="3200" dirty="0"/>
              <a:t> employees</a:t>
            </a:r>
          </a:p>
          <a:p>
            <a:pPr marL="514350" indent="-514350">
              <a:buClr>
                <a:schemeClr val="tx1"/>
              </a:buClr>
              <a:buFont typeface="+mj-lt"/>
              <a:buAutoNum type="arabicPeriod"/>
            </a:pPr>
            <a:r>
              <a:rPr lang="en-US" sz="3200" u="sng" dirty="0"/>
              <a:t>Every report</a:t>
            </a:r>
            <a:r>
              <a:rPr lang="en-US" sz="3200" dirty="0"/>
              <a:t> will be investigated </a:t>
            </a:r>
          </a:p>
          <a:p>
            <a:pPr marL="514350" indent="-514350">
              <a:buClr>
                <a:schemeClr val="tx1"/>
              </a:buClr>
              <a:buFont typeface="+mj-lt"/>
              <a:buAutoNum type="arabicPeriod"/>
            </a:pPr>
            <a:r>
              <a:rPr lang="en-US" sz="3200" dirty="0"/>
              <a:t>Provides </a:t>
            </a:r>
            <a:r>
              <a:rPr lang="en-US" sz="3200" i="1" dirty="0"/>
              <a:t>choice</a:t>
            </a:r>
            <a:r>
              <a:rPr lang="en-US" sz="3200" dirty="0"/>
              <a:t> of officials to take complaints</a:t>
            </a:r>
          </a:p>
          <a:p>
            <a:pPr marL="514350" indent="-514350">
              <a:buClr>
                <a:schemeClr val="tx1"/>
              </a:buClr>
              <a:buFont typeface="+mj-lt"/>
              <a:buAutoNum type="arabicPeriod"/>
            </a:pPr>
            <a:r>
              <a:rPr lang="en-US" sz="3200" dirty="0"/>
              <a:t>Assure that violations will result in disciplinary action  </a:t>
            </a:r>
          </a:p>
          <a:p>
            <a:pPr marL="514350" indent="-514350">
              <a:buClr>
                <a:schemeClr val="tx1"/>
              </a:buClr>
              <a:buFont typeface="+mj-lt"/>
              <a:buAutoNum type="arabicPeriod"/>
            </a:pPr>
            <a:r>
              <a:rPr lang="en-US" sz="3200" dirty="0"/>
              <a:t>Zero tolerance for retaliation</a:t>
            </a:r>
          </a:p>
          <a:p>
            <a:pPr marL="514350" indent="-514350">
              <a:buClr>
                <a:schemeClr val="tx1"/>
              </a:buClr>
              <a:buFont typeface="+mj-lt"/>
              <a:buAutoNum type="arabicPeriod"/>
            </a:pPr>
            <a:r>
              <a:rPr lang="en-US" sz="3200" dirty="0"/>
              <a:t>Give examples of harassment </a:t>
            </a:r>
          </a:p>
          <a:p>
            <a:pPr marL="514350" indent="-514350">
              <a:buClr>
                <a:schemeClr val="tx1"/>
              </a:buClr>
              <a:buFont typeface="+mj-lt"/>
              <a:buAutoNum type="arabicPeriod"/>
            </a:pPr>
            <a:r>
              <a:rPr lang="en-US" sz="3200" dirty="0"/>
              <a:t>State unlawful conduct</a:t>
            </a:r>
          </a:p>
        </p:txBody>
      </p:sp>
      <p:sp>
        <p:nvSpPr>
          <p:cNvPr id="4" name="Title 1">
            <a:extLst>
              <a:ext uri="{FF2B5EF4-FFF2-40B4-BE49-F238E27FC236}">
                <a16:creationId xmlns:a16="http://schemas.microsoft.com/office/drawing/2014/main" id="{E0518224-B4F8-1AD5-AE0F-813FB2BCC77A}"/>
              </a:ext>
            </a:extLst>
          </p:cNvPr>
          <p:cNvSpPr>
            <a:spLocks noGrp="1"/>
          </p:cNvSpPr>
          <p:nvPr>
            <p:ph type="title"/>
          </p:nvPr>
        </p:nvSpPr>
        <p:spPr>
          <a:xfrm>
            <a:off x="601663" y="292100"/>
            <a:ext cx="11037887" cy="603250"/>
          </a:xfrm>
        </p:spPr>
        <p:txBody>
          <a:bodyPr/>
          <a:lstStyle/>
          <a:p>
            <a:r>
              <a:rPr lang="en-US" dirty="0"/>
              <a:t>Statement of Policy</a:t>
            </a:r>
          </a:p>
        </p:txBody>
      </p:sp>
    </p:spTree>
    <p:extLst>
      <p:ext uri="{BB962C8B-B14F-4D97-AF65-F5344CB8AC3E}">
        <p14:creationId xmlns:p14="http://schemas.microsoft.com/office/powerpoint/2010/main" val="3143109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75514" y="116114"/>
            <a:ext cx="8169093" cy="722086"/>
          </a:xfrm>
        </p:spPr>
        <p:txBody>
          <a:bodyPr>
            <a:noAutofit/>
          </a:bodyPr>
          <a:lstStyle/>
          <a:p>
            <a:pPr algn="ctr"/>
            <a:r>
              <a:rPr lang="en-US" sz="4800" dirty="0"/>
              <a:t>Disclaimer</a:t>
            </a:r>
          </a:p>
        </p:txBody>
      </p:sp>
      <p:sp>
        <p:nvSpPr>
          <p:cNvPr id="5" name="Content Placeholder 4"/>
          <p:cNvSpPr>
            <a:spLocks noGrp="1"/>
          </p:cNvSpPr>
          <p:nvPr>
            <p:ph idx="1"/>
          </p:nvPr>
        </p:nvSpPr>
        <p:spPr>
          <a:xfrm>
            <a:off x="1724025" y="1074057"/>
            <a:ext cx="8743950" cy="5181600"/>
          </a:xfrm>
        </p:spPr>
        <p:txBody>
          <a:bodyPr>
            <a:normAutofit fontScale="47500" lnSpcReduction="20000"/>
          </a:bodyPr>
          <a:lstStyle/>
          <a:p>
            <a:r>
              <a:rPr lang="en-US" sz="6100" i="1" dirty="0"/>
              <a:t>The materials contained in this presentation were created by Laddey, Clark &amp; Ryan, LLP, for informational purposes only and are not intended and should not be construed as a substitute for legal advice.</a:t>
            </a:r>
          </a:p>
          <a:p>
            <a:r>
              <a:rPr lang="en-US" sz="6100" i="1" dirty="0"/>
              <a:t>This seminar is not intended to create an attorney-client relationship between you and Laddey, Clark &amp; Ryan, LLP.  </a:t>
            </a:r>
          </a:p>
          <a:p>
            <a:r>
              <a:rPr lang="en-US" sz="6100" i="1" dirty="0"/>
              <a:t>This seminar is not intended to serve as an advertisement or solicitation.</a:t>
            </a:r>
          </a:p>
          <a:p>
            <a:r>
              <a:rPr lang="en-US" sz="6100" i="1" dirty="0"/>
              <a:t>All materials in this seminar are copyrighted © </a:t>
            </a:r>
            <a:r>
              <a:rPr lang="en-US" sz="6100" i="1" dirty="0" smtClean="0"/>
              <a:t>2023 </a:t>
            </a:r>
            <a:r>
              <a:rPr lang="en-US" sz="6100" i="1" dirty="0"/>
              <a:t>Laddey, Clark &amp; Ryan, LLP. </a:t>
            </a:r>
          </a:p>
          <a:p>
            <a:r>
              <a:rPr lang="en-US" sz="6100" i="1" dirty="0"/>
              <a:t>The reproduction of any materials contained in this seminar without the permission of Laddey, Clark &amp; Ryan, LLP, is prohibited.</a:t>
            </a:r>
          </a:p>
          <a:p>
            <a:endParaRPr lang="en-US" dirty="0"/>
          </a:p>
        </p:txBody>
      </p:sp>
    </p:spTree>
    <p:extLst>
      <p:ext uri="{BB962C8B-B14F-4D97-AF65-F5344CB8AC3E}">
        <p14:creationId xmlns:p14="http://schemas.microsoft.com/office/powerpoint/2010/main" val="36898487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3FEB6-B5DB-1081-6D8E-33E6C8333715}"/>
              </a:ext>
            </a:extLst>
          </p:cNvPr>
          <p:cNvSpPr>
            <a:spLocks noGrp="1"/>
          </p:cNvSpPr>
          <p:nvPr>
            <p:ph type="title"/>
          </p:nvPr>
        </p:nvSpPr>
        <p:spPr/>
        <p:txBody>
          <a:bodyPr>
            <a:normAutofit/>
          </a:bodyPr>
          <a:lstStyle/>
          <a:p>
            <a:r>
              <a:rPr lang="en-US" dirty="0"/>
              <a:t>Statement of Policy Continued</a:t>
            </a:r>
          </a:p>
        </p:txBody>
      </p:sp>
      <p:sp>
        <p:nvSpPr>
          <p:cNvPr id="3" name="Content Placeholder 2">
            <a:extLst>
              <a:ext uri="{FF2B5EF4-FFF2-40B4-BE49-F238E27FC236}">
                <a16:creationId xmlns:a16="http://schemas.microsoft.com/office/drawing/2014/main" id="{6863B027-DF5E-13EF-D672-2584BCBBF41E}"/>
              </a:ext>
            </a:extLst>
          </p:cNvPr>
          <p:cNvSpPr>
            <a:spLocks noGrp="1"/>
          </p:cNvSpPr>
          <p:nvPr>
            <p:ph idx="1"/>
          </p:nvPr>
        </p:nvSpPr>
        <p:spPr>
          <a:xfrm>
            <a:off x="602018" y="1159537"/>
            <a:ext cx="11038117" cy="4941244"/>
          </a:xfrm>
        </p:spPr>
        <p:txBody>
          <a:bodyPr/>
          <a:lstStyle/>
          <a:p>
            <a:pPr marL="0" indent="0">
              <a:buNone/>
            </a:pPr>
            <a:r>
              <a:rPr lang="en-US" sz="3200" dirty="0"/>
              <a:t>8. States Employer’s commitment to</a:t>
            </a:r>
          </a:p>
          <a:p>
            <a:pPr marL="971550" lvl="1" indent="-514350">
              <a:buFont typeface="Arial" panose="020B0604020202020204" pitchFamily="34" charset="0"/>
              <a:buChar char="•"/>
            </a:pPr>
            <a:r>
              <a:rPr lang="en-US" sz="3200" dirty="0"/>
              <a:t>maintaining a healthy, safe, non-discriminatory working environment;</a:t>
            </a:r>
          </a:p>
          <a:p>
            <a:pPr marL="971550" lvl="1" indent="-514350">
              <a:buFont typeface="Arial" panose="020B0604020202020204" pitchFamily="34" charset="0"/>
              <a:buChar char="•"/>
            </a:pPr>
            <a:r>
              <a:rPr lang="en-US" sz="3200" dirty="0"/>
              <a:t>eradicating sexual harassment;</a:t>
            </a:r>
          </a:p>
          <a:p>
            <a:pPr marL="0" indent="0">
              <a:buNone/>
            </a:pPr>
            <a:r>
              <a:rPr lang="en-US" sz="3200" dirty="0"/>
              <a:t>9. Complaint is confidential to the extent possible</a:t>
            </a:r>
          </a:p>
          <a:p>
            <a:pPr marL="0" indent="0">
              <a:buNone/>
            </a:pPr>
            <a:r>
              <a:rPr lang="en-US" sz="3200" dirty="0"/>
              <a:t>10. Describe complaint procedure</a:t>
            </a:r>
          </a:p>
          <a:p>
            <a:pPr marL="0" indent="0">
              <a:buNone/>
            </a:pPr>
            <a:r>
              <a:rPr lang="en-US" sz="3200" dirty="0"/>
              <a:t>11. Informs employees of administrative remedies</a:t>
            </a:r>
          </a:p>
          <a:p>
            <a:endParaRPr lang="en-US" dirty="0"/>
          </a:p>
        </p:txBody>
      </p:sp>
    </p:spTree>
    <p:extLst>
      <p:ext uri="{BB962C8B-B14F-4D97-AF65-F5344CB8AC3E}">
        <p14:creationId xmlns:p14="http://schemas.microsoft.com/office/powerpoint/2010/main" val="13898366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C568E-3D74-1B09-6783-5C45F6F49BB2}"/>
              </a:ext>
            </a:extLst>
          </p:cNvPr>
          <p:cNvSpPr>
            <a:spLocks noGrp="1"/>
          </p:cNvSpPr>
          <p:nvPr>
            <p:ph type="title"/>
          </p:nvPr>
        </p:nvSpPr>
        <p:spPr/>
        <p:txBody>
          <a:bodyPr/>
          <a:lstStyle/>
          <a:p>
            <a:r>
              <a:rPr lang="en-US" dirty="0"/>
              <a:t>Anti-Harassment Policy</a:t>
            </a:r>
          </a:p>
        </p:txBody>
      </p:sp>
      <p:sp>
        <p:nvSpPr>
          <p:cNvPr id="3" name="Content Placeholder 2">
            <a:extLst>
              <a:ext uri="{FF2B5EF4-FFF2-40B4-BE49-F238E27FC236}">
                <a16:creationId xmlns:a16="http://schemas.microsoft.com/office/drawing/2014/main" id="{B4B0F8D4-E42D-51FE-DF93-5EBA25C394CF}"/>
              </a:ext>
            </a:extLst>
          </p:cNvPr>
          <p:cNvSpPr>
            <a:spLocks noGrp="1"/>
          </p:cNvSpPr>
          <p:nvPr>
            <p:ph idx="1"/>
          </p:nvPr>
        </p:nvSpPr>
        <p:spPr>
          <a:xfrm>
            <a:off x="602019" y="1303506"/>
            <a:ext cx="10434790" cy="4980155"/>
          </a:xfrm>
        </p:spPr>
        <p:txBody>
          <a:bodyPr/>
          <a:lstStyle/>
          <a:p>
            <a:pPr marL="571500" indent="-571500" algn="just">
              <a:buFont typeface="Arial" panose="020B0604020202020204" pitchFamily="34" charset="0"/>
              <a:buChar char="•"/>
            </a:pPr>
            <a:r>
              <a:rPr lang="en-US" altLang="en-US" sz="3200" dirty="0"/>
              <a:t>No retaliation for making complaints, participating in investigation, etc.</a:t>
            </a:r>
          </a:p>
          <a:p>
            <a:pPr marL="571500" indent="-571500" algn="just">
              <a:buFont typeface="Arial" panose="020B0604020202020204" pitchFamily="34" charset="0"/>
              <a:buChar char="•"/>
            </a:pPr>
            <a:r>
              <a:rPr lang="en-US" sz="3200" b="1" dirty="0"/>
              <a:t>The Company will </a:t>
            </a:r>
            <a:r>
              <a:rPr lang="en-US" sz="3200" b="1" u="sng" dirty="0"/>
              <a:t>NOT</a:t>
            </a:r>
            <a:r>
              <a:rPr lang="en-US" sz="3200" b="1" dirty="0"/>
              <a:t> retaliate against an employee who brings a good faith complaint </a:t>
            </a:r>
            <a:r>
              <a:rPr lang="en-US" sz="3200" b="1" i="1" dirty="0"/>
              <a:t>even if</a:t>
            </a:r>
            <a:r>
              <a:rPr lang="en-US" sz="3200" b="1" dirty="0"/>
              <a:t> after investigation the complaint could not be substantiated.</a:t>
            </a:r>
          </a:p>
          <a:p>
            <a:endParaRPr lang="en-US" dirty="0"/>
          </a:p>
        </p:txBody>
      </p:sp>
    </p:spTree>
    <p:extLst>
      <p:ext uri="{BB962C8B-B14F-4D97-AF65-F5344CB8AC3E}">
        <p14:creationId xmlns:p14="http://schemas.microsoft.com/office/powerpoint/2010/main" val="3937992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D295D-F06A-DE79-58F7-47001B5EF8BD}"/>
              </a:ext>
            </a:extLst>
          </p:cNvPr>
          <p:cNvSpPr>
            <a:spLocks noGrp="1"/>
          </p:cNvSpPr>
          <p:nvPr>
            <p:ph type="title"/>
          </p:nvPr>
        </p:nvSpPr>
        <p:spPr/>
        <p:txBody>
          <a:bodyPr/>
          <a:lstStyle/>
          <a:p>
            <a:r>
              <a:rPr lang="en-US" sz="3200" dirty="0"/>
              <a:t>Supervisors Must:</a:t>
            </a:r>
            <a:endParaRPr lang="en-US" dirty="0"/>
          </a:p>
        </p:txBody>
      </p:sp>
      <p:sp>
        <p:nvSpPr>
          <p:cNvPr id="3" name="Content Placeholder 2">
            <a:extLst>
              <a:ext uri="{FF2B5EF4-FFF2-40B4-BE49-F238E27FC236}">
                <a16:creationId xmlns:a16="http://schemas.microsoft.com/office/drawing/2014/main" id="{D1F0841B-0165-880B-F3B1-BB3BF81EB566}"/>
              </a:ext>
            </a:extLst>
          </p:cNvPr>
          <p:cNvSpPr>
            <a:spLocks noGrp="1"/>
          </p:cNvSpPr>
          <p:nvPr>
            <p:ph idx="1"/>
          </p:nvPr>
        </p:nvSpPr>
        <p:spPr>
          <a:xfrm>
            <a:off x="602018" y="878912"/>
            <a:ext cx="11038117" cy="5335299"/>
          </a:xfrm>
        </p:spPr>
        <p:txBody>
          <a:bodyPr/>
          <a:lstStyle/>
          <a:p>
            <a:pPr algn="l">
              <a:spcBef>
                <a:spcPts val="1800"/>
              </a:spcBef>
              <a:buClr>
                <a:schemeClr val="tx1"/>
              </a:buClr>
              <a:defRPr/>
            </a:pPr>
            <a:endParaRPr lang="en-US" sz="1600" dirty="0" smtClean="0"/>
          </a:p>
          <a:p>
            <a:pPr marL="457200" indent="-457200" algn="l">
              <a:spcBef>
                <a:spcPts val="1800"/>
              </a:spcBef>
              <a:buClr>
                <a:schemeClr val="tx1"/>
              </a:buClr>
              <a:buFont typeface="Arial" panose="020B0604020202020204" pitchFamily="34" charset="0"/>
              <a:buChar char="•"/>
              <a:defRPr/>
            </a:pPr>
            <a:r>
              <a:rPr lang="en-US" sz="3200" dirty="0" smtClean="0"/>
              <a:t>Take </a:t>
            </a:r>
            <a:r>
              <a:rPr lang="en-US" sz="3200" dirty="0"/>
              <a:t>complaints seriously</a:t>
            </a:r>
          </a:p>
          <a:p>
            <a:pPr marL="457200" indent="-457200" algn="l">
              <a:spcBef>
                <a:spcPts val="1800"/>
              </a:spcBef>
              <a:buClr>
                <a:schemeClr val="tx1"/>
              </a:buClr>
              <a:buFont typeface="Arial" panose="020B0604020202020204" pitchFamily="34" charset="0"/>
              <a:buChar char="•"/>
              <a:defRPr/>
            </a:pPr>
            <a:r>
              <a:rPr lang="en-US" sz="3200" dirty="0"/>
              <a:t>Encourage employees to put complaints in writing</a:t>
            </a:r>
          </a:p>
          <a:p>
            <a:pPr marL="457200" indent="-457200" algn="l">
              <a:spcBef>
                <a:spcPts val="1800"/>
              </a:spcBef>
              <a:buClr>
                <a:schemeClr val="tx1"/>
              </a:buClr>
              <a:buFont typeface="Arial" panose="020B0604020202020204" pitchFamily="34" charset="0"/>
              <a:buChar char="•"/>
              <a:defRPr/>
            </a:pPr>
            <a:r>
              <a:rPr lang="en-US" sz="3200" dirty="0" smtClean="0"/>
              <a:t>Document </a:t>
            </a:r>
            <a:r>
              <a:rPr lang="en-US" sz="3200" dirty="0"/>
              <a:t>complaints received</a:t>
            </a:r>
          </a:p>
          <a:p>
            <a:pPr marL="457200" indent="-457200" algn="l">
              <a:spcBef>
                <a:spcPts val="1800"/>
              </a:spcBef>
              <a:buClr>
                <a:schemeClr val="tx1"/>
              </a:buClr>
              <a:buFont typeface="Arial" panose="020B0604020202020204" pitchFamily="34" charset="0"/>
              <a:buChar char="•"/>
              <a:defRPr/>
            </a:pPr>
            <a:r>
              <a:rPr lang="en-US" sz="3200" dirty="0" smtClean="0"/>
              <a:t>Act </a:t>
            </a:r>
            <a:r>
              <a:rPr lang="en-US" sz="3200" dirty="0"/>
              <a:t>promptly to </a:t>
            </a:r>
            <a:r>
              <a:rPr lang="en-US" sz="3200" dirty="0" smtClean="0"/>
              <a:t>prevent and cease harassing conduct</a:t>
            </a:r>
          </a:p>
          <a:p>
            <a:pPr marL="457200" indent="-457200" algn="l">
              <a:spcBef>
                <a:spcPts val="1800"/>
              </a:spcBef>
              <a:buClr>
                <a:schemeClr val="tx1"/>
              </a:buClr>
              <a:buFont typeface="Arial" panose="020B0604020202020204" pitchFamily="34" charset="0"/>
              <a:buChar char="•"/>
              <a:defRPr/>
            </a:pPr>
            <a:r>
              <a:rPr lang="en-US" sz="3200" dirty="0" smtClean="0"/>
              <a:t>If Complaint does not concern harassment, acknowledge the issue and set a near immediate time to meet and discuss further</a:t>
            </a:r>
            <a:endParaRPr lang="en-US" dirty="0"/>
          </a:p>
        </p:txBody>
      </p:sp>
    </p:spTree>
    <p:extLst>
      <p:ext uri="{BB962C8B-B14F-4D97-AF65-F5344CB8AC3E}">
        <p14:creationId xmlns:p14="http://schemas.microsoft.com/office/powerpoint/2010/main" val="17355324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endParaRPr lang="en-US" sz="6000" b="1" dirty="0"/>
          </a:p>
          <a:p>
            <a:pPr algn="ctr"/>
            <a:r>
              <a:rPr lang="en-US" sz="6000" b="1" dirty="0"/>
              <a:t>WORKPLACE BULLYING</a:t>
            </a:r>
          </a:p>
          <a:p>
            <a:pPr algn="ctr"/>
            <a:r>
              <a:rPr lang="en-US" sz="6000" b="1" dirty="0"/>
              <a:t>ON THE RISE</a:t>
            </a:r>
          </a:p>
          <a:p>
            <a:pPr algn="ctr"/>
            <a:r>
              <a:rPr lang="en-US" sz="4800" b="1" dirty="0"/>
              <a:t>But it is </a:t>
            </a:r>
            <a:r>
              <a:rPr lang="en-US" sz="4800" b="1" u="sng" dirty="0"/>
              <a:t>NOT</a:t>
            </a:r>
            <a:r>
              <a:rPr lang="en-US" sz="4800" b="1" dirty="0"/>
              <a:t> illegal</a:t>
            </a:r>
          </a:p>
        </p:txBody>
      </p:sp>
    </p:spTree>
    <p:extLst>
      <p:ext uri="{BB962C8B-B14F-4D97-AF65-F5344CB8AC3E}">
        <p14:creationId xmlns:p14="http://schemas.microsoft.com/office/powerpoint/2010/main" val="2836400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p:cNvSpPr>
          <p:nvPr>
            <p:ph type="title"/>
          </p:nvPr>
        </p:nvSpPr>
        <p:spPr bwMode="auto">
          <a:xfrm>
            <a:off x="503329" y="240358"/>
            <a:ext cx="8278588" cy="764855"/>
          </a:xfrm>
          <a:prstGeom prst="rect">
            <a:avLst/>
          </a:prstGeom>
          <a:noFill/>
        </p:spPr>
        <p:txBody>
          <a:bodyPr wrap="square" lIns="91440" tIns="45720" rIns="91440" bIns="45720" numCol="1" anchorCtr="0" compatLnSpc="1">
            <a:prstTxWarp prst="textNoShape">
              <a:avLst/>
            </a:prstTxWarp>
            <a:noAutofit/>
          </a:bodyPr>
          <a:lstStyle/>
          <a:p>
            <a:r>
              <a:rPr lang="en-US" sz="4000" dirty="0"/>
              <a:t>Workplace Bullying</a:t>
            </a:r>
          </a:p>
        </p:txBody>
      </p:sp>
      <p:sp>
        <p:nvSpPr>
          <p:cNvPr id="124931" name="Rectangle 3"/>
          <p:cNvSpPr>
            <a:spLocks noGrp="1"/>
          </p:cNvSpPr>
          <p:nvPr>
            <p:ph idx="1"/>
          </p:nvPr>
        </p:nvSpPr>
        <p:spPr>
          <a:xfrm>
            <a:off x="537742" y="1005213"/>
            <a:ext cx="9188872" cy="4962860"/>
          </a:xfrm>
          <a:prstGeom prst="rect">
            <a:avLst/>
          </a:prstGeom>
        </p:spPr>
        <p:txBody>
          <a:bodyPr/>
          <a:lstStyle/>
          <a:p>
            <a:pPr marL="571500" indent="-571500">
              <a:buFont typeface="Arial" panose="020B0604020202020204" pitchFamily="34" charset="0"/>
              <a:buChar char="•"/>
            </a:pPr>
            <a:r>
              <a:rPr lang="en-US" sz="4400" dirty="0"/>
              <a:t>What is workplace bullying?</a:t>
            </a:r>
          </a:p>
          <a:p>
            <a:pPr marL="1485900" lvl="2" indent="-571500">
              <a:buFont typeface="Arial" panose="020B0604020202020204" pitchFamily="34" charset="0"/>
              <a:buChar char="•"/>
            </a:pPr>
            <a:r>
              <a:rPr lang="en-US" sz="4400" dirty="0"/>
              <a:t>Behavior of individuals or groups that is persistent, aggressive or unreasonable</a:t>
            </a:r>
          </a:p>
          <a:p>
            <a:pPr marL="1485900" lvl="2" indent="-571500">
              <a:buFont typeface="Arial" panose="020B0604020202020204" pitchFamily="34" charset="0"/>
              <a:buChar char="•"/>
            </a:pPr>
            <a:r>
              <a:rPr lang="en-US" sz="4400" dirty="0"/>
              <a:t>Mistreatment directed toward a co-worker or subordinate</a:t>
            </a:r>
          </a:p>
          <a:p>
            <a:endParaRPr lang="en-US" dirty="0"/>
          </a:p>
        </p:txBody>
      </p:sp>
      <p:sp>
        <p:nvSpPr>
          <p:cNvPr id="2" name="Slide Number Placeholder 1"/>
          <p:cNvSpPr>
            <a:spLocks noGrp="1"/>
          </p:cNvSpPr>
          <p:nvPr>
            <p:ph type="sldNum" sz="quarter" idx="4294967295"/>
          </p:nvPr>
        </p:nvSpPr>
        <p:spPr>
          <a:xfrm>
            <a:off x="9726614" y="6486526"/>
            <a:ext cx="941387" cy="301625"/>
          </a:xfrm>
          <a:prstGeom prst="rect">
            <a:avLst/>
          </a:prstGeom>
        </p:spPr>
        <p:txBody>
          <a:bodyPr/>
          <a:lstStyle/>
          <a:p>
            <a:pPr>
              <a:defRPr/>
            </a:pPr>
            <a:endParaRPr lang="en-US" dirty="0"/>
          </a:p>
        </p:txBody>
      </p:sp>
    </p:spTree>
    <p:extLst>
      <p:ext uri="{BB962C8B-B14F-4D97-AF65-F5344CB8AC3E}">
        <p14:creationId xmlns:p14="http://schemas.microsoft.com/office/powerpoint/2010/main" val="34341725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p:cNvSpPr>
          <p:nvPr>
            <p:ph type="title"/>
          </p:nvPr>
        </p:nvSpPr>
        <p:spPr bwMode="auto">
          <a:xfrm>
            <a:off x="602018" y="198021"/>
            <a:ext cx="8278588" cy="750341"/>
          </a:xfrm>
          <a:prstGeom prst="rect">
            <a:avLst/>
          </a:prstGeom>
          <a:noFill/>
        </p:spPr>
        <p:txBody>
          <a:bodyPr wrap="square" lIns="91440" tIns="45720" rIns="91440" bIns="45720" numCol="1" anchorCtr="0" compatLnSpc="1">
            <a:prstTxWarp prst="textNoShape">
              <a:avLst/>
            </a:prstTxWarp>
            <a:noAutofit/>
          </a:bodyPr>
          <a:lstStyle/>
          <a:p>
            <a:r>
              <a:rPr lang="en-US" sz="4000" dirty="0"/>
              <a:t>Bullies Can Be:</a:t>
            </a:r>
          </a:p>
        </p:txBody>
      </p:sp>
      <p:sp>
        <p:nvSpPr>
          <p:cNvPr id="124931" name="Rectangle 3"/>
          <p:cNvSpPr>
            <a:spLocks noGrp="1"/>
          </p:cNvSpPr>
          <p:nvPr>
            <p:ph idx="1"/>
          </p:nvPr>
        </p:nvSpPr>
        <p:spPr>
          <a:prstGeom prst="rect">
            <a:avLst/>
          </a:prstGeom>
        </p:spPr>
        <p:txBody>
          <a:bodyPr>
            <a:normAutofit/>
          </a:bodyPr>
          <a:lstStyle/>
          <a:p>
            <a:pPr marL="571500" indent="-571500">
              <a:buFont typeface="Arial" panose="020B0604020202020204" pitchFamily="34" charset="0"/>
              <a:buChar char="•"/>
            </a:pPr>
            <a:r>
              <a:rPr lang="en-US" sz="4000" dirty="0"/>
              <a:t>Bosses/Supervisors</a:t>
            </a:r>
          </a:p>
          <a:p>
            <a:pPr marL="571500" indent="-571500">
              <a:buFont typeface="Arial" panose="020B0604020202020204" pitchFamily="34" charset="0"/>
              <a:buChar char="•"/>
            </a:pPr>
            <a:r>
              <a:rPr lang="en-US" sz="4000" dirty="0"/>
              <a:t>Co-Workers</a:t>
            </a:r>
          </a:p>
          <a:p>
            <a:pPr marL="571500" indent="-571500">
              <a:buFont typeface="Arial" panose="020B0604020202020204" pitchFamily="34" charset="0"/>
              <a:buChar char="•"/>
            </a:pPr>
            <a:r>
              <a:rPr lang="en-US" sz="4000" dirty="0"/>
              <a:t>Subordinates</a:t>
            </a:r>
          </a:p>
          <a:p>
            <a:pPr marL="571500" indent="-571500">
              <a:buFont typeface="Arial" panose="020B0604020202020204" pitchFamily="34" charset="0"/>
              <a:buChar char="•"/>
            </a:pPr>
            <a:r>
              <a:rPr lang="en-US" sz="4000" dirty="0"/>
              <a:t>Customers/Clients</a:t>
            </a:r>
          </a:p>
          <a:p>
            <a:pPr marL="571500" indent="-571500">
              <a:buFont typeface="Arial" panose="020B0604020202020204" pitchFamily="34" charset="0"/>
              <a:buChar char="•"/>
            </a:pPr>
            <a:r>
              <a:rPr lang="en-US" sz="4000" dirty="0"/>
              <a:t>Third Parties</a:t>
            </a:r>
          </a:p>
          <a:p>
            <a:pPr marL="571500" indent="-571500">
              <a:buFont typeface="Arial" panose="020B0604020202020204" pitchFamily="34" charset="0"/>
              <a:buChar char="•"/>
            </a:pPr>
            <a:r>
              <a:rPr lang="en-US" sz="4000" dirty="0"/>
              <a:t>Any Age </a:t>
            </a:r>
          </a:p>
          <a:p>
            <a:pPr marL="571500" indent="-571500">
              <a:buFont typeface="Arial" panose="020B0604020202020204" pitchFamily="34" charset="0"/>
              <a:buChar char="•"/>
            </a:pPr>
            <a:r>
              <a:rPr lang="en-US" sz="4000" dirty="0"/>
              <a:t>Any Gender</a:t>
            </a:r>
          </a:p>
        </p:txBody>
      </p:sp>
    </p:spTree>
    <p:extLst>
      <p:ext uri="{BB962C8B-B14F-4D97-AF65-F5344CB8AC3E}">
        <p14:creationId xmlns:p14="http://schemas.microsoft.com/office/powerpoint/2010/main" val="16524167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p:cNvSpPr>
          <p:nvPr>
            <p:ph type="title"/>
          </p:nvPr>
        </p:nvSpPr>
        <p:spPr bwMode="auto">
          <a:xfrm>
            <a:off x="622373" y="309816"/>
            <a:ext cx="8708571" cy="603957"/>
          </a:xfrm>
          <a:prstGeom prst="rect">
            <a:avLst/>
          </a:prstGeom>
          <a:noFill/>
        </p:spPr>
        <p:txBody>
          <a:bodyPr wrap="square" lIns="91440" tIns="45720" rIns="91440" bIns="45720" numCol="1" anchorCtr="0" compatLnSpc="1">
            <a:prstTxWarp prst="textNoShape">
              <a:avLst/>
            </a:prstTxWarp>
            <a:noAutofit/>
          </a:bodyPr>
          <a:lstStyle/>
          <a:p>
            <a:pPr algn="ctr"/>
            <a:r>
              <a:rPr lang="en-US" sz="3600" dirty="0"/>
              <a:t>Why is Workplace Bullying a Problem?</a:t>
            </a: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endParaRPr lang="en-US" sz="3200" dirty="0"/>
          </a:p>
        </p:txBody>
      </p:sp>
      <p:sp>
        <p:nvSpPr>
          <p:cNvPr id="124931" name="Rectangle 3"/>
          <p:cNvSpPr>
            <a:spLocks noGrp="1"/>
          </p:cNvSpPr>
          <p:nvPr>
            <p:ph idx="1"/>
          </p:nvPr>
        </p:nvSpPr>
        <p:spPr>
          <a:xfrm>
            <a:off x="791852" y="1074058"/>
            <a:ext cx="10153516" cy="5209603"/>
          </a:xfrm>
          <a:prstGeom prst="rect">
            <a:avLst/>
          </a:prstGeom>
        </p:spPr>
        <p:txBody>
          <a:bodyPr>
            <a:normAutofit/>
          </a:bodyPr>
          <a:lstStyle/>
          <a:p>
            <a:pPr marL="571500" indent="-571500" algn="just">
              <a:spcBef>
                <a:spcPts val="0"/>
              </a:spcBef>
              <a:buFont typeface="Arial" panose="020B0604020202020204" pitchFamily="34" charset="0"/>
              <a:buChar char="•"/>
            </a:pPr>
            <a:r>
              <a:rPr lang="en-US" sz="3600" dirty="0"/>
              <a:t>Hostile workplaces often lead to less productive employees and less successful companies</a:t>
            </a:r>
          </a:p>
          <a:p>
            <a:pPr algn="just">
              <a:spcBef>
                <a:spcPts val="0"/>
              </a:spcBef>
            </a:pPr>
            <a:endParaRPr lang="en-US" sz="3600" dirty="0"/>
          </a:p>
          <a:p>
            <a:pPr marL="571500" indent="-571500" algn="just">
              <a:spcBef>
                <a:spcPts val="0"/>
              </a:spcBef>
              <a:buFont typeface="Arial" panose="020B0604020202020204" pitchFamily="34" charset="0"/>
              <a:buChar char="•"/>
            </a:pPr>
            <a:r>
              <a:rPr lang="en-US" sz="3600" dirty="0"/>
              <a:t>Research suggests that incivility makes workers less engaged</a:t>
            </a:r>
          </a:p>
          <a:p>
            <a:pPr marL="1485900" lvl="3" indent="-571500" algn="just">
              <a:spcBef>
                <a:spcPts val="0"/>
              </a:spcBef>
              <a:buFont typeface="Arial" panose="020B0604020202020204" pitchFamily="34" charset="0"/>
              <a:buChar char="•"/>
            </a:pPr>
            <a:r>
              <a:rPr lang="en-US" sz="3600" dirty="0"/>
              <a:t>Less productive</a:t>
            </a:r>
          </a:p>
          <a:p>
            <a:pPr marL="1485900" lvl="3" indent="-571500" algn="just">
              <a:spcBef>
                <a:spcPts val="0"/>
              </a:spcBef>
              <a:buFont typeface="Arial" panose="020B0604020202020204" pitchFamily="34" charset="0"/>
              <a:buChar char="•"/>
            </a:pPr>
            <a:r>
              <a:rPr lang="en-US" sz="3600" dirty="0"/>
              <a:t>Less likely to stay at their jobs</a:t>
            </a:r>
          </a:p>
          <a:p>
            <a:pPr>
              <a:spcBef>
                <a:spcPts val="0"/>
              </a:spcBef>
              <a:buFont typeface="Arial" panose="020B0604020202020204" pitchFamily="34" charset="0"/>
              <a:buChar char="•"/>
            </a:pPr>
            <a:endParaRPr lang="en-US" sz="1200" dirty="0"/>
          </a:p>
        </p:txBody>
      </p:sp>
    </p:spTree>
    <p:extLst>
      <p:ext uri="{BB962C8B-B14F-4D97-AF65-F5344CB8AC3E}">
        <p14:creationId xmlns:p14="http://schemas.microsoft.com/office/powerpoint/2010/main" val="31363732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633" y="291528"/>
            <a:ext cx="11331019" cy="603957"/>
          </a:xfrm>
        </p:spPr>
        <p:txBody>
          <a:bodyPr>
            <a:noAutofit/>
          </a:bodyPr>
          <a:lstStyle/>
          <a:p>
            <a:pPr algn="ctr"/>
            <a:r>
              <a:rPr lang="en-US" sz="3600" b="1" dirty="0"/>
              <a:t>If Choosing to Institute Workplace Bullying Policy</a:t>
            </a:r>
          </a:p>
        </p:txBody>
      </p:sp>
      <p:sp>
        <p:nvSpPr>
          <p:cNvPr id="3" name="Content Placeholder 2"/>
          <p:cNvSpPr>
            <a:spLocks noGrp="1"/>
          </p:cNvSpPr>
          <p:nvPr>
            <p:ph idx="1"/>
          </p:nvPr>
        </p:nvSpPr>
        <p:spPr>
          <a:xfrm>
            <a:off x="580083" y="1165179"/>
            <a:ext cx="11038117" cy="5335299"/>
          </a:xfrm>
        </p:spPr>
        <p:txBody>
          <a:bodyPr/>
          <a:lstStyle/>
          <a:p>
            <a:pPr marL="788670" indent="-742950">
              <a:spcBef>
                <a:spcPts val="0"/>
              </a:spcBef>
              <a:spcAft>
                <a:spcPts val="1200"/>
              </a:spcAft>
              <a:buFont typeface="+mj-lt"/>
              <a:buAutoNum type="arabicPeriod"/>
            </a:pPr>
            <a:r>
              <a:rPr lang="en-US" sz="3600" dirty="0"/>
              <a:t>Establish purpose of policy</a:t>
            </a:r>
          </a:p>
          <a:p>
            <a:pPr marL="788670" indent="-742950">
              <a:spcBef>
                <a:spcPts val="0"/>
              </a:spcBef>
              <a:spcAft>
                <a:spcPts val="1200"/>
              </a:spcAft>
              <a:buFont typeface="+mj-lt"/>
              <a:buAutoNum type="arabicPeriod"/>
            </a:pPr>
            <a:r>
              <a:rPr lang="en-US" sz="3600" dirty="0"/>
              <a:t>Define behavior to be covered by the policy (with possible examples)</a:t>
            </a:r>
          </a:p>
          <a:p>
            <a:pPr marL="788670" indent="-742950">
              <a:spcBef>
                <a:spcPts val="0"/>
              </a:spcBef>
              <a:spcAft>
                <a:spcPts val="1200"/>
              </a:spcAft>
              <a:buFont typeface="+mj-lt"/>
              <a:buAutoNum type="arabicPeriod"/>
            </a:pPr>
            <a:r>
              <a:rPr lang="en-US" sz="3600" dirty="0"/>
              <a:t>Intentional vs. “unintentional” bullying</a:t>
            </a:r>
          </a:p>
          <a:p>
            <a:pPr marL="788670" indent="-742950">
              <a:spcBef>
                <a:spcPts val="0"/>
              </a:spcBef>
              <a:spcAft>
                <a:spcPts val="1200"/>
              </a:spcAft>
              <a:buFont typeface="+mj-lt"/>
              <a:buAutoNum type="arabicPeriod"/>
            </a:pPr>
            <a:r>
              <a:rPr lang="en-US" sz="3600" dirty="0"/>
              <a:t>Consequences of breaking company policy</a:t>
            </a:r>
          </a:p>
          <a:p>
            <a:pPr marL="788670" indent="-742950">
              <a:spcBef>
                <a:spcPts val="0"/>
              </a:spcBef>
              <a:spcAft>
                <a:spcPts val="1200"/>
              </a:spcAft>
              <a:buFont typeface="+mj-lt"/>
              <a:buAutoNum type="arabicPeriod"/>
            </a:pPr>
            <a:r>
              <a:rPr lang="en-US" sz="3600" dirty="0"/>
              <a:t>Implement consistently </a:t>
            </a:r>
          </a:p>
          <a:p>
            <a:endParaRPr lang="en-US" dirty="0"/>
          </a:p>
        </p:txBody>
      </p:sp>
    </p:spTree>
    <p:extLst>
      <p:ext uri="{BB962C8B-B14F-4D97-AF65-F5344CB8AC3E}">
        <p14:creationId xmlns:p14="http://schemas.microsoft.com/office/powerpoint/2010/main" val="3248036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3"/>
          <p:cNvSpPr>
            <a:spLocks noGrp="1"/>
          </p:cNvSpPr>
          <p:nvPr>
            <p:ph idx="1"/>
          </p:nvPr>
        </p:nvSpPr>
        <p:spPr>
          <a:xfrm>
            <a:off x="729762" y="1103086"/>
            <a:ext cx="10577146" cy="5180574"/>
          </a:xfrm>
          <a:prstGeom prst="rect">
            <a:avLst/>
          </a:prstGeom>
        </p:spPr>
        <p:txBody>
          <a:bodyPr>
            <a:normAutofit/>
          </a:bodyPr>
          <a:lstStyle/>
          <a:p>
            <a:pPr marL="571500" indent="-571500">
              <a:spcBef>
                <a:spcPts val="0"/>
              </a:spcBef>
              <a:buFont typeface="Arial" panose="020B0604020202020204" pitchFamily="34" charset="0"/>
              <a:buChar char="•"/>
            </a:pPr>
            <a:r>
              <a:rPr lang="en-US" sz="4400" dirty="0"/>
              <a:t>Company policies and procedures </a:t>
            </a:r>
            <a:r>
              <a:rPr lang="en-US" sz="4400" u="sng" dirty="0"/>
              <a:t>may</a:t>
            </a:r>
            <a:r>
              <a:rPr lang="en-US" sz="4400" dirty="0"/>
              <a:t> cover bullying.</a:t>
            </a:r>
          </a:p>
          <a:p>
            <a:pPr>
              <a:spcBef>
                <a:spcPts val="0"/>
              </a:spcBef>
              <a:buFont typeface="Arial" panose="020B0604020202020204" pitchFamily="34" charset="0"/>
              <a:buChar char="•"/>
            </a:pPr>
            <a:endParaRPr lang="en-US" dirty="0"/>
          </a:p>
          <a:p>
            <a:pPr marL="571500" indent="-571500">
              <a:spcBef>
                <a:spcPts val="0"/>
              </a:spcBef>
              <a:buFont typeface="Arial" panose="020B0604020202020204" pitchFamily="34" charset="0"/>
              <a:buChar char="•"/>
            </a:pPr>
            <a:r>
              <a:rPr lang="en-US" sz="4400" dirty="0"/>
              <a:t>Complaint should not be ignored.</a:t>
            </a:r>
          </a:p>
          <a:p>
            <a:pPr>
              <a:spcBef>
                <a:spcPts val="0"/>
              </a:spcBef>
              <a:buFont typeface="Arial" panose="020B0604020202020204" pitchFamily="34" charset="0"/>
              <a:buChar char="•"/>
            </a:pPr>
            <a:endParaRPr lang="en-US" dirty="0"/>
          </a:p>
          <a:p>
            <a:pPr marL="571500" indent="-571500">
              <a:spcBef>
                <a:spcPts val="0"/>
              </a:spcBef>
              <a:buFont typeface="Arial" panose="020B0604020202020204" pitchFamily="34" charset="0"/>
              <a:buChar char="•"/>
            </a:pPr>
            <a:r>
              <a:rPr lang="en-US" sz="4400" dirty="0"/>
              <a:t>Consistent follow up. </a:t>
            </a:r>
          </a:p>
        </p:txBody>
      </p:sp>
    </p:spTree>
    <p:extLst>
      <p:ext uri="{BB962C8B-B14F-4D97-AF65-F5344CB8AC3E}">
        <p14:creationId xmlns:p14="http://schemas.microsoft.com/office/powerpoint/2010/main" val="31824187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3"/>
          <p:cNvSpPr>
            <a:spLocks noGrp="1"/>
          </p:cNvSpPr>
          <p:nvPr>
            <p:ph idx="1"/>
          </p:nvPr>
        </p:nvSpPr>
        <p:spPr/>
        <p:txBody>
          <a:bodyPr>
            <a:noAutofit/>
          </a:bodyPr>
          <a:lstStyle/>
          <a:p>
            <a:pPr marL="45720" algn="ctr"/>
            <a:endParaRPr lang="en-US" sz="4800" b="1" dirty="0"/>
          </a:p>
          <a:p>
            <a:pPr marL="45720" algn="ctr"/>
            <a:r>
              <a:rPr lang="en-US" sz="7200" b="1" i="1" dirty="0"/>
              <a:t>Discrimination in the workplace is illegal.</a:t>
            </a:r>
          </a:p>
        </p:txBody>
      </p:sp>
    </p:spTree>
    <p:extLst>
      <p:ext uri="{BB962C8B-B14F-4D97-AF65-F5344CB8AC3E}">
        <p14:creationId xmlns:p14="http://schemas.microsoft.com/office/powerpoint/2010/main" val="2167292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2"/>
          <p:cNvSpPr>
            <a:spLocks noGrp="1" noChangeArrowheads="1"/>
          </p:cNvSpPr>
          <p:nvPr>
            <p:ph type="title"/>
          </p:nvPr>
        </p:nvSpPr>
        <p:spPr bwMode="auto">
          <a:xfrm>
            <a:off x="518474" y="319315"/>
            <a:ext cx="11029361" cy="690619"/>
          </a:xfrm>
          <a:prstGeom prst="rect">
            <a:avLst/>
          </a:prstGeom>
          <a:noFill/>
        </p:spPr>
        <p:txBody>
          <a:bodyPr wrap="square" lIns="91440" tIns="45720" rIns="91440" bIns="45720" numCol="1" anchorCtr="0" compatLnSpc="1">
            <a:prstTxWarp prst="textNoShape">
              <a:avLst/>
            </a:prstTxWarp>
            <a:noAutofit/>
          </a:bodyPr>
          <a:lstStyle/>
          <a:p>
            <a:r>
              <a:rPr lang="en-US" sz="3600" dirty="0"/>
              <a:t>Topics to Be Covered</a:t>
            </a:r>
          </a:p>
        </p:txBody>
      </p:sp>
      <p:sp>
        <p:nvSpPr>
          <p:cNvPr id="128004" name="Rectangle 3"/>
          <p:cNvSpPr>
            <a:spLocks noGrp="1" noChangeArrowheads="1"/>
          </p:cNvSpPr>
          <p:nvPr>
            <p:ph idx="1"/>
          </p:nvPr>
        </p:nvSpPr>
        <p:spPr>
          <a:xfrm>
            <a:off x="602018" y="1228299"/>
            <a:ext cx="11038117" cy="5055362"/>
          </a:xfrm>
          <a:prstGeom prst="rect">
            <a:avLst/>
          </a:prstGeom>
        </p:spPr>
        <p:txBody>
          <a:bodyPr>
            <a:normAutofit/>
          </a:bodyPr>
          <a:lstStyle/>
          <a:p>
            <a:pPr marL="571500" indent="-571500">
              <a:buFont typeface="Arial" panose="020B0604020202020204" pitchFamily="34" charset="0"/>
              <a:buChar char="•"/>
            </a:pPr>
            <a:r>
              <a:rPr lang="en-US" sz="4000" dirty="0"/>
              <a:t>Employee complaint policies and </a:t>
            </a:r>
            <a:r>
              <a:rPr lang="en-US" sz="4000" dirty="0" smtClean="0"/>
              <a:t>procedures</a:t>
            </a:r>
          </a:p>
          <a:p>
            <a:pPr marL="571500" lvl="2" indent="-571500">
              <a:buFont typeface="Arial" panose="020B0604020202020204" pitchFamily="34" charset="0"/>
              <a:buChar char="•"/>
            </a:pPr>
            <a:r>
              <a:rPr lang="en-US" sz="4000" dirty="0" smtClean="0"/>
              <a:t>Requests for Salary Changes</a:t>
            </a:r>
          </a:p>
          <a:p>
            <a:pPr marL="571500" lvl="2" indent="-571500">
              <a:buFont typeface="Arial" panose="020B0604020202020204" pitchFamily="34" charset="0"/>
              <a:buChar char="•"/>
            </a:pPr>
            <a:r>
              <a:rPr lang="en-US" sz="4000" dirty="0" smtClean="0"/>
              <a:t>Bullying, harassment </a:t>
            </a:r>
            <a:r>
              <a:rPr lang="en-US" sz="4000" dirty="0"/>
              <a:t>and </a:t>
            </a:r>
            <a:r>
              <a:rPr lang="en-US" sz="4000" dirty="0" smtClean="0"/>
              <a:t>discrimination</a:t>
            </a:r>
          </a:p>
          <a:p>
            <a:pPr marL="571500" indent="-571500">
              <a:buFont typeface="Arial" panose="020B0604020202020204" pitchFamily="34" charset="0"/>
              <a:buChar char="•"/>
            </a:pPr>
            <a:r>
              <a:rPr lang="en-US" sz="4000" dirty="0" smtClean="0"/>
              <a:t>Internal </a:t>
            </a:r>
            <a:r>
              <a:rPr lang="en-US" sz="4000" dirty="0"/>
              <a:t>investigations</a:t>
            </a:r>
          </a:p>
          <a:p>
            <a:endParaRPr lang="en-US" sz="4000" dirty="0"/>
          </a:p>
        </p:txBody>
      </p:sp>
    </p:spTree>
    <p:extLst>
      <p:ext uri="{BB962C8B-B14F-4D97-AF65-F5344CB8AC3E}">
        <p14:creationId xmlns:p14="http://schemas.microsoft.com/office/powerpoint/2010/main" val="3903645506"/>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2"/>
          <p:cNvSpPr>
            <a:spLocks noGrp="1" noChangeArrowheads="1"/>
          </p:cNvSpPr>
          <p:nvPr>
            <p:ph type="title"/>
          </p:nvPr>
        </p:nvSpPr>
        <p:spPr bwMode="auto">
          <a:xfrm>
            <a:off x="558193" y="258645"/>
            <a:ext cx="8278588" cy="764856"/>
          </a:xfrm>
          <a:prstGeom prst="rect">
            <a:avLst/>
          </a:prstGeom>
          <a:noFill/>
        </p:spPr>
        <p:txBody>
          <a:bodyPr wrap="square" lIns="91440" tIns="45720" rIns="91440" bIns="45720" numCol="1" anchorCtr="0" compatLnSpc="1">
            <a:prstTxWarp prst="textNoShape">
              <a:avLst/>
            </a:prstTxWarp>
            <a:noAutofit/>
          </a:bodyPr>
          <a:lstStyle/>
          <a:p>
            <a:r>
              <a:rPr lang="en-US" sz="4000" dirty="0"/>
              <a:t>Title VII and the LAD</a:t>
            </a:r>
          </a:p>
        </p:txBody>
      </p:sp>
      <p:sp>
        <p:nvSpPr>
          <p:cNvPr id="129028" name="Rectangle 3"/>
          <p:cNvSpPr>
            <a:spLocks noGrp="1" noChangeArrowheads="1"/>
          </p:cNvSpPr>
          <p:nvPr>
            <p:ph idx="1"/>
          </p:nvPr>
        </p:nvSpPr>
        <p:spPr>
          <a:xfrm>
            <a:off x="688157" y="1117600"/>
            <a:ext cx="10110907" cy="5166060"/>
          </a:xfrm>
          <a:prstGeom prst="rect">
            <a:avLst/>
          </a:prstGeom>
        </p:spPr>
        <p:txBody>
          <a:bodyPr>
            <a:normAutofit/>
          </a:bodyPr>
          <a:lstStyle/>
          <a:p>
            <a:pPr marL="571500" indent="-571500" algn="just">
              <a:buFont typeface="Arial" panose="020B0604020202020204" pitchFamily="34" charset="0"/>
              <a:buChar char="•"/>
            </a:pPr>
            <a:r>
              <a:rPr lang="en-US" sz="4000" dirty="0"/>
              <a:t>Title VII applies to employers with 15 or more employees (including local, state and federal government), employment </a:t>
            </a:r>
            <a:r>
              <a:rPr lang="en-US" sz="4000" dirty="0" smtClean="0"/>
              <a:t>agencies, and  </a:t>
            </a:r>
            <a:r>
              <a:rPr lang="en-US" sz="4000" dirty="0"/>
              <a:t>labor organizations.</a:t>
            </a:r>
          </a:p>
          <a:p>
            <a:pPr marL="571500" indent="-571500" algn="just">
              <a:buFont typeface="Arial" panose="020B0604020202020204" pitchFamily="34" charset="0"/>
              <a:buChar char="•"/>
            </a:pPr>
            <a:r>
              <a:rPr lang="en-US" sz="4000" dirty="0"/>
              <a:t>The New Jersey Law Against Discrimination (“LAD”) applies to employers in NJ with </a:t>
            </a:r>
            <a:r>
              <a:rPr lang="en-US" sz="4000" dirty="0" smtClean="0"/>
              <a:t>one (1) </a:t>
            </a:r>
            <a:r>
              <a:rPr lang="en-US" sz="4000" dirty="0"/>
              <a:t>or more employees.</a:t>
            </a:r>
            <a:endParaRPr lang="en-US" sz="6000" dirty="0"/>
          </a:p>
        </p:txBody>
      </p:sp>
    </p:spTree>
    <p:extLst>
      <p:ext uri="{BB962C8B-B14F-4D97-AF65-F5344CB8AC3E}">
        <p14:creationId xmlns:p14="http://schemas.microsoft.com/office/powerpoint/2010/main" val="4246379457"/>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018" y="219132"/>
            <a:ext cx="8278588" cy="729230"/>
          </a:xfrm>
        </p:spPr>
        <p:txBody>
          <a:bodyPr>
            <a:noAutofit/>
          </a:bodyPr>
          <a:lstStyle/>
          <a:p>
            <a:pPr>
              <a:defRPr/>
            </a:pPr>
            <a:r>
              <a:rPr lang="en-US" sz="4000" dirty="0"/>
              <a:t>What is the LAD?</a:t>
            </a:r>
          </a:p>
        </p:txBody>
      </p:sp>
      <p:sp>
        <p:nvSpPr>
          <p:cNvPr id="8195" name="Content Placeholder 2"/>
          <p:cNvSpPr>
            <a:spLocks noGrp="1"/>
          </p:cNvSpPr>
          <p:nvPr>
            <p:ph idx="1"/>
          </p:nvPr>
        </p:nvSpPr>
        <p:spPr>
          <a:xfrm>
            <a:off x="602019" y="948362"/>
            <a:ext cx="10654246" cy="5335299"/>
          </a:xfrm>
        </p:spPr>
        <p:txBody>
          <a:bodyPr>
            <a:noAutofit/>
          </a:bodyPr>
          <a:lstStyle/>
          <a:p>
            <a:pPr algn="just"/>
            <a:r>
              <a:rPr lang="en-US" altLang="en-US" sz="2800" dirty="0"/>
              <a:t>Law prohibiting employers from discriminating in any job-related action on the basis of an employee’s membership in any protected category under the LAD</a:t>
            </a:r>
          </a:p>
          <a:p>
            <a:pPr lvl="2" indent="-457200">
              <a:buFont typeface="Arial" panose="020B0604020202020204" pitchFamily="34" charset="0"/>
              <a:buChar char="•"/>
            </a:pPr>
            <a:r>
              <a:rPr lang="en-US" altLang="en-US" sz="2800" dirty="0"/>
              <a:t>Recruitment</a:t>
            </a:r>
          </a:p>
          <a:p>
            <a:pPr lvl="2" indent="-457200">
              <a:buFont typeface="Arial" panose="020B0604020202020204" pitchFamily="34" charset="0"/>
              <a:buChar char="•"/>
            </a:pPr>
            <a:r>
              <a:rPr lang="en-US" altLang="en-US" sz="2800" dirty="0"/>
              <a:t>Interviewing</a:t>
            </a:r>
          </a:p>
          <a:p>
            <a:pPr lvl="2" indent="-457200">
              <a:buFont typeface="Arial" panose="020B0604020202020204" pitchFamily="34" charset="0"/>
              <a:buChar char="•"/>
            </a:pPr>
            <a:r>
              <a:rPr lang="en-US" altLang="en-US" sz="2800" dirty="0"/>
              <a:t>Hiring</a:t>
            </a:r>
          </a:p>
          <a:p>
            <a:pPr lvl="2" indent="-457200">
              <a:buFont typeface="Arial" panose="020B0604020202020204" pitchFamily="34" charset="0"/>
              <a:buChar char="•"/>
            </a:pPr>
            <a:r>
              <a:rPr lang="en-US" altLang="en-US" sz="2800" dirty="0"/>
              <a:t>Promotions</a:t>
            </a:r>
          </a:p>
          <a:p>
            <a:pPr lvl="2" indent="-457200">
              <a:buFont typeface="Arial" panose="020B0604020202020204" pitchFamily="34" charset="0"/>
              <a:buChar char="•"/>
            </a:pPr>
            <a:r>
              <a:rPr lang="en-US" altLang="en-US" sz="2800" dirty="0"/>
              <a:t>Discharge</a:t>
            </a:r>
          </a:p>
          <a:p>
            <a:pPr lvl="2" indent="-457200">
              <a:buFont typeface="Arial" panose="020B0604020202020204" pitchFamily="34" charset="0"/>
              <a:buChar char="•"/>
            </a:pPr>
            <a:r>
              <a:rPr lang="en-US" altLang="en-US" sz="2800" dirty="0"/>
              <a:t>Compensation</a:t>
            </a:r>
          </a:p>
          <a:p>
            <a:pPr lvl="2" indent="-457200">
              <a:buFont typeface="Arial" panose="020B0604020202020204" pitchFamily="34" charset="0"/>
              <a:buChar char="•"/>
            </a:pPr>
            <a:r>
              <a:rPr lang="en-US" altLang="en-US" sz="2800" dirty="0"/>
              <a:t>Terms, conditions, and privileges of employment</a:t>
            </a:r>
          </a:p>
        </p:txBody>
      </p:sp>
    </p:spTree>
    <p:extLst>
      <p:ext uri="{BB962C8B-B14F-4D97-AF65-F5344CB8AC3E}">
        <p14:creationId xmlns:p14="http://schemas.microsoft.com/office/powerpoint/2010/main" val="1425699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2" name="Rectangle 2"/>
          <p:cNvSpPr>
            <a:spLocks noGrp="1" noChangeArrowheads="1"/>
          </p:cNvSpPr>
          <p:nvPr>
            <p:ph type="title"/>
          </p:nvPr>
        </p:nvSpPr>
        <p:spPr bwMode="auto">
          <a:xfrm>
            <a:off x="520931" y="197831"/>
            <a:ext cx="8626764" cy="706798"/>
          </a:xfrm>
          <a:prstGeom prst="rect">
            <a:avLst/>
          </a:prstGeom>
          <a:noFill/>
        </p:spPr>
        <p:txBody>
          <a:bodyPr wrap="square" lIns="91440" tIns="45720" rIns="91440" bIns="45720" numCol="1" anchorCtr="0" compatLnSpc="1">
            <a:prstTxWarp prst="textNoShape">
              <a:avLst/>
            </a:prstTxWarp>
            <a:noAutofit/>
          </a:bodyPr>
          <a:lstStyle/>
          <a:p>
            <a:r>
              <a:rPr lang="en-US" sz="4000" dirty="0"/>
              <a:t>Protected Categories</a:t>
            </a:r>
          </a:p>
        </p:txBody>
      </p:sp>
      <p:sp>
        <p:nvSpPr>
          <p:cNvPr id="130053" name="Rectangle 3"/>
          <p:cNvSpPr>
            <a:spLocks noGrp="1" noChangeArrowheads="1"/>
          </p:cNvSpPr>
          <p:nvPr>
            <p:ph idx="1"/>
          </p:nvPr>
        </p:nvSpPr>
        <p:spPr>
          <a:xfrm>
            <a:off x="1975514" y="1293721"/>
            <a:ext cx="3658933" cy="4702628"/>
          </a:xfrm>
          <a:prstGeom prst="rect">
            <a:avLst/>
          </a:prstGeom>
        </p:spPr>
        <p:txBody>
          <a:bodyPr>
            <a:normAutofit fontScale="92500" lnSpcReduction="10000"/>
          </a:bodyPr>
          <a:lstStyle/>
          <a:p>
            <a:pPr marL="685800" indent="-685800">
              <a:buFont typeface="Arial" panose="020B0604020202020204" pitchFamily="34" charset="0"/>
              <a:buChar char="•"/>
            </a:pPr>
            <a:r>
              <a:rPr lang="en-US" sz="2600" dirty="0">
                <a:solidFill>
                  <a:prstClr val="black">
                    <a:lumMod val="85000"/>
                    <a:lumOff val="15000"/>
                  </a:prstClr>
                </a:solidFill>
              </a:rPr>
              <a:t>Race</a:t>
            </a:r>
          </a:p>
          <a:p>
            <a:pPr marL="685800" indent="-685800">
              <a:buFont typeface="Arial" panose="020B0604020202020204" pitchFamily="34" charset="0"/>
              <a:buChar char="•"/>
            </a:pPr>
            <a:r>
              <a:rPr lang="en-US" sz="2600" dirty="0">
                <a:solidFill>
                  <a:prstClr val="black">
                    <a:lumMod val="85000"/>
                    <a:lumOff val="15000"/>
                  </a:prstClr>
                </a:solidFill>
              </a:rPr>
              <a:t>Creed</a:t>
            </a:r>
          </a:p>
          <a:p>
            <a:pPr marL="685800" indent="-685800">
              <a:buFont typeface="Arial" panose="020B0604020202020204" pitchFamily="34" charset="0"/>
              <a:buChar char="•"/>
            </a:pPr>
            <a:r>
              <a:rPr lang="en-US" sz="2600" dirty="0">
                <a:solidFill>
                  <a:prstClr val="black">
                    <a:lumMod val="85000"/>
                    <a:lumOff val="15000"/>
                  </a:prstClr>
                </a:solidFill>
              </a:rPr>
              <a:t>Color</a:t>
            </a:r>
          </a:p>
          <a:p>
            <a:pPr marL="685800" indent="-685800">
              <a:buFont typeface="Arial" panose="020B0604020202020204" pitchFamily="34" charset="0"/>
              <a:buChar char="•"/>
            </a:pPr>
            <a:r>
              <a:rPr lang="en-US" sz="2600" dirty="0">
                <a:solidFill>
                  <a:prstClr val="black">
                    <a:lumMod val="85000"/>
                    <a:lumOff val="15000"/>
                  </a:prstClr>
                </a:solidFill>
              </a:rPr>
              <a:t>National origin</a:t>
            </a:r>
          </a:p>
          <a:p>
            <a:pPr marL="685800" indent="-685800">
              <a:buFont typeface="Arial" panose="020B0604020202020204" pitchFamily="34" charset="0"/>
              <a:buChar char="•"/>
            </a:pPr>
            <a:r>
              <a:rPr lang="en-US" sz="2600" dirty="0">
                <a:solidFill>
                  <a:prstClr val="black">
                    <a:lumMod val="85000"/>
                    <a:lumOff val="15000"/>
                  </a:prstClr>
                </a:solidFill>
              </a:rPr>
              <a:t>Nationality</a:t>
            </a:r>
          </a:p>
          <a:p>
            <a:pPr marL="685800" indent="-685800">
              <a:buFont typeface="Arial" panose="020B0604020202020204" pitchFamily="34" charset="0"/>
              <a:buChar char="•"/>
            </a:pPr>
            <a:r>
              <a:rPr lang="en-US" sz="2600" dirty="0">
                <a:solidFill>
                  <a:prstClr val="black">
                    <a:lumMod val="85000"/>
                    <a:lumOff val="15000"/>
                  </a:prstClr>
                </a:solidFill>
              </a:rPr>
              <a:t>Ancestry </a:t>
            </a:r>
          </a:p>
          <a:p>
            <a:pPr marL="685800" indent="-685800">
              <a:buFont typeface="Arial" panose="020B0604020202020204" pitchFamily="34" charset="0"/>
              <a:buChar char="•"/>
            </a:pPr>
            <a:r>
              <a:rPr lang="en-US" sz="2600" dirty="0">
                <a:solidFill>
                  <a:prstClr val="black">
                    <a:lumMod val="85000"/>
                    <a:lumOff val="15000"/>
                  </a:prstClr>
                </a:solidFill>
              </a:rPr>
              <a:t>Age </a:t>
            </a:r>
          </a:p>
          <a:p>
            <a:pPr marL="685800" indent="-685800">
              <a:buFont typeface="Arial" panose="020B0604020202020204" pitchFamily="34" charset="0"/>
              <a:buChar char="•"/>
            </a:pPr>
            <a:r>
              <a:rPr lang="en-US" sz="2600" dirty="0">
                <a:solidFill>
                  <a:prstClr val="black">
                    <a:lumMod val="85000"/>
                    <a:lumOff val="15000"/>
                  </a:prstClr>
                </a:solidFill>
              </a:rPr>
              <a:t>Sex</a:t>
            </a:r>
          </a:p>
          <a:p>
            <a:pPr marL="685800" indent="-685800">
              <a:buFont typeface="Arial" panose="020B0604020202020204" pitchFamily="34" charset="0"/>
              <a:buChar char="•"/>
            </a:pPr>
            <a:r>
              <a:rPr lang="en-US" sz="2600" dirty="0">
                <a:solidFill>
                  <a:prstClr val="black">
                    <a:lumMod val="85000"/>
                    <a:lumOff val="15000"/>
                  </a:prstClr>
                </a:solidFill>
              </a:rPr>
              <a:t>Pregnancy </a:t>
            </a:r>
          </a:p>
          <a:p>
            <a:pPr marL="685800" indent="-685800">
              <a:buFont typeface="Arial" panose="020B0604020202020204" pitchFamily="34" charset="0"/>
              <a:buChar char="•"/>
            </a:pPr>
            <a:r>
              <a:rPr lang="en-US" sz="2600" dirty="0">
                <a:solidFill>
                  <a:prstClr val="black">
                    <a:lumMod val="85000"/>
                    <a:lumOff val="15000"/>
                  </a:prstClr>
                </a:solidFill>
              </a:rPr>
              <a:t>Familial status </a:t>
            </a:r>
          </a:p>
          <a:p>
            <a:pPr marL="685800" indent="-685800">
              <a:buFont typeface="Arial" panose="020B0604020202020204" pitchFamily="34" charset="0"/>
              <a:buChar char="•"/>
            </a:pPr>
            <a:r>
              <a:rPr lang="en-US" sz="2600" dirty="0">
                <a:solidFill>
                  <a:prstClr val="black">
                    <a:lumMod val="85000"/>
                    <a:lumOff val="15000"/>
                  </a:prstClr>
                </a:solidFill>
              </a:rPr>
              <a:t>Marital status </a:t>
            </a:r>
          </a:p>
          <a:p>
            <a:endParaRPr lang="en-US" sz="2800" dirty="0"/>
          </a:p>
        </p:txBody>
      </p:sp>
      <p:sp>
        <p:nvSpPr>
          <p:cNvPr id="5" name="TextBox 4"/>
          <p:cNvSpPr txBox="1"/>
          <p:nvPr/>
        </p:nvSpPr>
        <p:spPr>
          <a:xfrm>
            <a:off x="5768713" y="1293721"/>
            <a:ext cx="4549652" cy="4773614"/>
          </a:xfrm>
          <a:prstGeom prst="rect">
            <a:avLst/>
          </a:prstGeom>
          <a:noFill/>
        </p:spPr>
        <p:txBody>
          <a:bodyPr wrap="square" rtlCol="0">
            <a:spAutoFit/>
          </a:bodyPr>
          <a:lstStyle/>
          <a:p>
            <a:pPr marL="285750" indent="-285750">
              <a:lnSpc>
                <a:spcPct val="90000"/>
              </a:lnSpc>
              <a:spcBef>
                <a:spcPts val="624"/>
              </a:spcBef>
              <a:buFont typeface="Arial" panose="020B0604020202020204" pitchFamily="34" charset="0"/>
              <a:buChar char="•"/>
            </a:pPr>
            <a:r>
              <a:rPr lang="en-US" sz="2400" dirty="0">
                <a:solidFill>
                  <a:prstClr val="black">
                    <a:lumMod val="85000"/>
                    <a:lumOff val="15000"/>
                  </a:prstClr>
                </a:solidFill>
              </a:rPr>
              <a:t>Breastfeeding</a:t>
            </a:r>
          </a:p>
          <a:p>
            <a:pPr marL="285750" indent="-285750">
              <a:lnSpc>
                <a:spcPct val="90000"/>
              </a:lnSpc>
              <a:spcBef>
                <a:spcPts val="624"/>
              </a:spcBef>
              <a:buFont typeface="Arial" panose="020B0604020202020204" pitchFamily="34" charset="0"/>
              <a:buChar char="•"/>
            </a:pPr>
            <a:r>
              <a:rPr lang="en-US" sz="2400" dirty="0">
                <a:solidFill>
                  <a:prstClr val="black">
                    <a:lumMod val="85000"/>
                    <a:lumOff val="15000"/>
                  </a:prstClr>
                </a:solidFill>
              </a:rPr>
              <a:t>Domestic partnership or civil union status</a:t>
            </a:r>
          </a:p>
          <a:p>
            <a:pPr marL="285750" indent="-285750">
              <a:lnSpc>
                <a:spcPct val="90000"/>
              </a:lnSpc>
              <a:spcBef>
                <a:spcPts val="624"/>
              </a:spcBef>
              <a:buFont typeface="Arial" panose="020B0604020202020204" pitchFamily="34" charset="0"/>
              <a:buChar char="•"/>
            </a:pPr>
            <a:r>
              <a:rPr lang="en-US" sz="2400" dirty="0">
                <a:solidFill>
                  <a:prstClr val="black">
                    <a:lumMod val="85000"/>
                    <a:lumOff val="15000"/>
                  </a:prstClr>
                </a:solidFill>
              </a:rPr>
              <a:t>Affectional or sexual orientation</a:t>
            </a:r>
          </a:p>
          <a:p>
            <a:pPr marL="285750" indent="-285750">
              <a:lnSpc>
                <a:spcPct val="90000"/>
              </a:lnSpc>
              <a:spcBef>
                <a:spcPts val="624"/>
              </a:spcBef>
              <a:buFont typeface="Arial" panose="020B0604020202020204" pitchFamily="34" charset="0"/>
              <a:buChar char="•"/>
            </a:pPr>
            <a:r>
              <a:rPr lang="en-US" sz="2400" dirty="0">
                <a:solidFill>
                  <a:prstClr val="black">
                    <a:lumMod val="85000"/>
                    <a:lumOff val="15000"/>
                  </a:prstClr>
                </a:solidFill>
              </a:rPr>
              <a:t>Gender identity or expression</a:t>
            </a:r>
          </a:p>
          <a:p>
            <a:pPr marL="285750" indent="-285750">
              <a:lnSpc>
                <a:spcPct val="90000"/>
              </a:lnSpc>
              <a:spcBef>
                <a:spcPts val="624"/>
              </a:spcBef>
              <a:buFont typeface="Arial" panose="020B0604020202020204" pitchFamily="34" charset="0"/>
              <a:buChar char="•"/>
            </a:pPr>
            <a:r>
              <a:rPr lang="en-US" sz="2400" dirty="0">
                <a:solidFill>
                  <a:prstClr val="black">
                    <a:lumMod val="85000"/>
                    <a:lumOff val="15000"/>
                  </a:prstClr>
                </a:solidFill>
              </a:rPr>
              <a:t>Atypical hereditary cellular or blood trait</a:t>
            </a:r>
          </a:p>
          <a:p>
            <a:pPr marL="285750" indent="-285750">
              <a:lnSpc>
                <a:spcPct val="90000"/>
              </a:lnSpc>
              <a:spcBef>
                <a:spcPts val="624"/>
              </a:spcBef>
              <a:buFont typeface="Arial" panose="020B0604020202020204" pitchFamily="34" charset="0"/>
              <a:buChar char="•"/>
            </a:pPr>
            <a:r>
              <a:rPr lang="en-US" sz="2400" dirty="0">
                <a:solidFill>
                  <a:prstClr val="black">
                    <a:lumMod val="85000"/>
                    <a:lumOff val="15000"/>
                  </a:prstClr>
                </a:solidFill>
              </a:rPr>
              <a:t>Genetic information</a:t>
            </a:r>
          </a:p>
          <a:p>
            <a:pPr marL="285750" indent="-285750">
              <a:lnSpc>
                <a:spcPct val="90000"/>
              </a:lnSpc>
              <a:spcBef>
                <a:spcPts val="624"/>
              </a:spcBef>
              <a:buFont typeface="Arial" panose="020B0604020202020204" pitchFamily="34" charset="0"/>
              <a:buChar char="•"/>
            </a:pPr>
            <a:r>
              <a:rPr lang="en-US" sz="2400" dirty="0">
                <a:solidFill>
                  <a:prstClr val="black">
                    <a:lumMod val="85000"/>
                    <a:lumOff val="15000"/>
                  </a:prstClr>
                </a:solidFill>
              </a:rPr>
              <a:t>Liability for military service </a:t>
            </a:r>
          </a:p>
          <a:p>
            <a:pPr marL="285750" indent="-285750">
              <a:lnSpc>
                <a:spcPct val="90000"/>
              </a:lnSpc>
              <a:spcBef>
                <a:spcPts val="624"/>
              </a:spcBef>
              <a:buFont typeface="Arial" panose="020B0604020202020204" pitchFamily="34" charset="0"/>
              <a:buChar char="•"/>
            </a:pPr>
            <a:r>
              <a:rPr lang="en-US" sz="2400" dirty="0">
                <a:solidFill>
                  <a:prstClr val="black">
                    <a:lumMod val="85000"/>
                    <a:lumOff val="15000"/>
                  </a:prstClr>
                </a:solidFill>
              </a:rPr>
              <a:t>Mental or physical disability</a:t>
            </a:r>
          </a:p>
          <a:p>
            <a:pPr marL="285750" indent="-285750">
              <a:lnSpc>
                <a:spcPct val="90000"/>
              </a:lnSpc>
              <a:spcBef>
                <a:spcPts val="624"/>
              </a:spcBef>
              <a:buFont typeface="Arial" panose="020B0604020202020204" pitchFamily="34" charset="0"/>
              <a:buChar char="•"/>
            </a:pPr>
            <a:r>
              <a:rPr lang="en-US" sz="2400" dirty="0">
                <a:solidFill>
                  <a:prstClr val="black">
                    <a:lumMod val="85000"/>
                    <a:lumOff val="15000"/>
                  </a:prstClr>
                </a:solidFill>
              </a:rPr>
              <a:t>Perceived disability</a:t>
            </a:r>
          </a:p>
          <a:p>
            <a:pPr marL="285750" indent="-285750">
              <a:lnSpc>
                <a:spcPct val="90000"/>
              </a:lnSpc>
              <a:spcBef>
                <a:spcPts val="624"/>
              </a:spcBef>
              <a:buFont typeface="Arial" panose="020B0604020202020204" pitchFamily="34" charset="0"/>
              <a:buChar char="•"/>
            </a:pPr>
            <a:r>
              <a:rPr lang="en-US" sz="2400" dirty="0">
                <a:solidFill>
                  <a:prstClr val="black">
                    <a:lumMod val="85000"/>
                    <a:lumOff val="15000"/>
                  </a:prstClr>
                </a:solidFill>
              </a:rPr>
              <a:t>AIDS and HIV status</a:t>
            </a:r>
          </a:p>
        </p:txBody>
      </p:sp>
    </p:spTree>
    <p:extLst>
      <p:ext uri="{BB962C8B-B14F-4D97-AF65-F5344CB8AC3E}">
        <p14:creationId xmlns:p14="http://schemas.microsoft.com/office/powerpoint/2010/main" val="4029228650"/>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2"/>
          <p:cNvSpPr>
            <a:spLocks noGrp="1"/>
          </p:cNvSpPr>
          <p:nvPr>
            <p:ph type="title"/>
          </p:nvPr>
        </p:nvSpPr>
        <p:spPr>
          <a:xfrm>
            <a:off x="969264" y="1439427"/>
            <a:ext cx="10085832" cy="551543"/>
          </a:xfrm>
        </p:spPr>
        <p:txBody>
          <a:bodyPr>
            <a:noAutofit/>
          </a:bodyPr>
          <a:lstStyle/>
          <a:p>
            <a:pPr algn="ctr">
              <a:defRPr/>
            </a:pPr>
            <a:r>
              <a:rPr lang="en-US" sz="4800" i="1" dirty="0">
                <a:solidFill>
                  <a:srgbClr val="003300"/>
                </a:solidFill>
              </a:rPr>
              <a:t>Harassment is </a:t>
            </a:r>
            <a:r>
              <a:rPr lang="en-US" sz="4800" i="1" u="sng" dirty="0">
                <a:solidFill>
                  <a:srgbClr val="003300"/>
                </a:solidFill>
              </a:rPr>
              <a:t>not</a:t>
            </a:r>
            <a:r>
              <a:rPr lang="en-US" sz="4800" i="1" dirty="0">
                <a:solidFill>
                  <a:srgbClr val="003300"/>
                </a:solidFill>
              </a:rPr>
              <a:t> asking employees to do their jobs, according to their job descriptions and company standards.</a:t>
            </a:r>
          </a:p>
        </p:txBody>
      </p:sp>
      <p:sp>
        <p:nvSpPr>
          <p:cNvPr id="50179" name="Slide Number Placeholder 1"/>
          <p:cNvSpPr txBox="1">
            <a:spLocks noGrp="1"/>
          </p:cNvSpPr>
          <p:nvPr/>
        </p:nvSpPr>
        <p:spPr bwMode="auto">
          <a:xfrm>
            <a:off x="8077200" y="6245225"/>
            <a:ext cx="1168400" cy="476250"/>
          </a:xfrm>
          <a:prstGeom prst="rect">
            <a:avLst/>
          </a:prstGeom>
          <a:noFill/>
          <a:ln w="9525">
            <a:noFill/>
            <a:miter lim="800000"/>
            <a:headEnd/>
            <a:tailEnd/>
          </a:ln>
        </p:spPr>
        <p:txBody>
          <a:bodyPr/>
          <a:lstStyle/>
          <a:p>
            <a:pPr algn="r"/>
            <a:endParaRPr lang="en-US" altLang="en-US" sz="1400" dirty="0">
              <a:cs typeface="Arial" charset="0"/>
            </a:endParaRPr>
          </a:p>
        </p:txBody>
      </p:sp>
      <p:sp>
        <p:nvSpPr>
          <p:cNvPr id="2" name="Rectangle 1"/>
          <p:cNvSpPr/>
          <p:nvPr/>
        </p:nvSpPr>
        <p:spPr>
          <a:xfrm>
            <a:off x="574752" y="159789"/>
            <a:ext cx="11227324" cy="707886"/>
          </a:xfrm>
          <a:prstGeom prst="rect">
            <a:avLst/>
          </a:prstGeom>
        </p:spPr>
        <p:txBody>
          <a:bodyPr wrap="square">
            <a:spAutoFit/>
          </a:bodyPr>
          <a:lstStyle/>
          <a:p>
            <a:r>
              <a:rPr lang="en-US" sz="4000" b="1" dirty="0">
                <a:solidFill>
                  <a:srgbClr val="003300"/>
                </a:solidFill>
              </a:rPr>
              <a:t>What is Illegal Harassment?</a:t>
            </a:r>
          </a:p>
        </p:txBody>
      </p:sp>
    </p:spTree>
    <p:extLst>
      <p:ext uri="{BB962C8B-B14F-4D97-AF65-F5344CB8AC3E}">
        <p14:creationId xmlns:p14="http://schemas.microsoft.com/office/powerpoint/2010/main" val="501890073"/>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6" name="Rectangle 8"/>
          <p:cNvSpPr>
            <a:spLocks noGrp="1"/>
          </p:cNvSpPr>
          <p:nvPr>
            <p:ph type="title"/>
          </p:nvPr>
        </p:nvSpPr>
        <p:spPr bwMode="auto">
          <a:xfrm>
            <a:off x="503329" y="236584"/>
            <a:ext cx="8278588" cy="750341"/>
          </a:xfrm>
          <a:prstGeom prst="rect">
            <a:avLst/>
          </a:prstGeom>
          <a:noFill/>
        </p:spPr>
        <p:txBody>
          <a:bodyPr wrap="square" lIns="91440" tIns="45720" rIns="91440" bIns="45720" numCol="1" anchorCtr="0" compatLnSpc="1">
            <a:prstTxWarp prst="textNoShape">
              <a:avLst/>
            </a:prstTxWarp>
            <a:normAutofit/>
          </a:bodyPr>
          <a:lstStyle/>
          <a:p>
            <a:r>
              <a:rPr lang="en-US" sz="4000" dirty="0"/>
              <a:t>What Is Illegal Harassment?</a:t>
            </a:r>
          </a:p>
        </p:txBody>
      </p:sp>
      <p:sp>
        <p:nvSpPr>
          <p:cNvPr id="150531" name="Rectangle 3"/>
          <p:cNvSpPr>
            <a:spLocks noGrp="1" noChangeArrowheads="1"/>
          </p:cNvSpPr>
          <p:nvPr>
            <p:ph idx="1"/>
          </p:nvPr>
        </p:nvSpPr>
        <p:spPr>
          <a:xfrm>
            <a:off x="835269" y="1175658"/>
            <a:ext cx="10494147" cy="5108003"/>
          </a:xfrm>
          <a:prstGeom prst="rect">
            <a:avLst/>
          </a:prstGeom>
        </p:spPr>
        <p:txBody>
          <a:bodyPr/>
          <a:lstStyle/>
          <a:p>
            <a:pPr algn="ctr">
              <a:buFontTx/>
              <a:buNone/>
            </a:pPr>
            <a:r>
              <a:rPr lang="en-US" altLang="en-US" sz="4000" b="1" i="1" dirty="0"/>
              <a:t>Unwelcome </a:t>
            </a:r>
            <a:br>
              <a:rPr lang="en-US" altLang="en-US" sz="4000" b="1" i="1" dirty="0"/>
            </a:br>
            <a:r>
              <a:rPr lang="en-US" altLang="en-US" sz="4000" b="1" i="1" dirty="0"/>
              <a:t>verbal, visual, or physical conduct of an illegally harassing nature (based upon an employee’s membership in a protected category)</a:t>
            </a:r>
            <a:br>
              <a:rPr lang="en-US" altLang="en-US" sz="4000" b="1" i="1" dirty="0"/>
            </a:br>
            <a:r>
              <a:rPr lang="en-US" altLang="en-US" sz="4000" b="1" i="1" dirty="0"/>
              <a:t>that is severe or pervasive and affects working conditions or creates a hostile work environment.</a:t>
            </a:r>
          </a:p>
        </p:txBody>
      </p:sp>
    </p:spTree>
    <p:extLst>
      <p:ext uri="{BB962C8B-B14F-4D97-AF65-F5344CB8AC3E}">
        <p14:creationId xmlns:p14="http://schemas.microsoft.com/office/powerpoint/2010/main" val="885027885"/>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018" y="219132"/>
            <a:ext cx="8278588" cy="729230"/>
          </a:xfrm>
        </p:spPr>
        <p:txBody>
          <a:bodyPr>
            <a:noAutofit/>
          </a:bodyPr>
          <a:lstStyle/>
          <a:p>
            <a:pPr>
              <a:defRPr/>
            </a:pPr>
            <a:r>
              <a:rPr lang="en-US" sz="4000" dirty="0"/>
              <a:t>Unlawful Harassment</a:t>
            </a:r>
          </a:p>
        </p:txBody>
      </p:sp>
      <p:sp>
        <p:nvSpPr>
          <p:cNvPr id="8195" name="Content Placeholder 2"/>
          <p:cNvSpPr>
            <a:spLocks noGrp="1"/>
          </p:cNvSpPr>
          <p:nvPr>
            <p:ph idx="1"/>
          </p:nvPr>
        </p:nvSpPr>
        <p:spPr/>
        <p:txBody>
          <a:bodyPr>
            <a:noAutofit/>
          </a:bodyPr>
          <a:lstStyle/>
          <a:p>
            <a:pPr marL="457200" indent="-457200">
              <a:buFont typeface="Arial" panose="020B0604020202020204" pitchFamily="34" charset="0"/>
              <a:buChar char="•"/>
            </a:pPr>
            <a:r>
              <a:rPr lang="en-US" altLang="en-US" sz="3200" dirty="0"/>
              <a:t>Slurs</a:t>
            </a:r>
          </a:p>
          <a:p>
            <a:pPr marL="457200" indent="-457200">
              <a:buFont typeface="Arial" panose="020B0604020202020204" pitchFamily="34" charset="0"/>
              <a:buChar char="•"/>
            </a:pPr>
            <a:r>
              <a:rPr lang="en-US" altLang="en-US" sz="3200" dirty="0"/>
              <a:t>Threats</a:t>
            </a:r>
          </a:p>
          <a:p>
            <a:pPr marL="457200" indent="-457200">
              <a:buFont typeface="Arial" panose="020B0604020202020204" pitchFamily="34" charset="0"/>
              <a:buChar char="•"/>
            </a:pPr>
            <a:r>
              <a:rPr lang="en-US" altLang="en-US" sz="3200" dirty="0"/>
              <a:t>Derogatory Comments</a:t>
            </a:r>
          </a:p>
          <a:p>
            <a:pPr marL="457200" indent="-457200">
              <a:buFont typeface="Arial" panose="020B0604020202020204" pitchFamily="34" charset="0"/>
              <a:buChar char="•"/>
            </a:pPr>
            <a:r>
              <a:rPr lang="en-US" altLang="en-US" sz="3200" dirty="0"/>
              <a:t>Unwelcome Jokes </a:t>
            </a:r>
          </a:p>
          <a:p>
            <a:pPr marL="457200" indent="-457200">
              <a:buFont typeface="Arial" panose="020B0604020202020204" pitchFamily="34" charset="0"/>
              <a:buChar char="•"/>
            </a:pPr>
            <a:r>
              <a:rPr lang="en-US" altLang="en-US" sz="3200" dirty="0"/>
              <a:t>Teasing </a:t>
            </a:r>
          </a:p>
          <a:p>
            <a:pPr marL="457200" indent="-457200">
              <a:buFont typeface="Arial" panose="020B0604020202020204" pitchFamily="34" charset="0"/>
              <a:buChar char="•"/>
            </a:pPr>
            <a:r>
              <a:rPr lang="en-US" altLang="en-US" sz="3200" dirty="0"/>
              <a:t>Touching</a:t>
            </a:r>
          </a:p>
          <a:p>
            <a:pPr marL="457200" indent="-457200">
              <a:buFont typeface="Arial" panose="020B0604020202020204" pitchFamily="34" charset="0"/>
              <a:buChar char="•"/>
            </a:pPr>
            <a:r>
              <a:rPr lang="en-US" altLang="en-US" sz="3200" dirty="0"/>
              <a:t>Abusing </a:t>
            </a:r>
          </a:p>
          <a:p>
            <a:pPr marL="457200" indent="-457200">
              <a:buFont typeface="Arial" panose="020B0604020202020204" pitchFamily="34" charset="0"/>
              <a:buChar char="•"/>
            </a:pPr>
            <a:r>
              <a:rPr lang="en-US" altLang="en-US" sz="3200" dirty="0"/>
              <a:t>Other kinds of unwelcome verbal or physical comments based on protected class</a:t>
            </a:r>
          </a:p>
        </p:txBody>
      </p:sp>
    </p:spTree>
    <p:extLst>
      <p:ext uri="{BB962C8B-B14F-4D97-AF65-F5344CB8AC3E}">
        <p14:creationId xmlns:p14="http://schemas.microsoft.com/office/powerpoint/2010/main" val="15813894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38798-E4DF-B552-5DEA-4BD3B522A6FC}"/>
              </a:ext>
            </a:extLst>
          </p:cNvPr>
          <p:cNvSpPr>
            <a:spLocks noGrp="1"/>
          </p:cNvSpPr>
          <p:nvPr>
            <p:ph type="title"/>
          </p:nvPr>
        </p:nvSpPr>
        <p:spPr/>
        <p:txBody>
          <a:bodyPr>
            <a:noAutofit/>
          </a:bodyPr>
          <a:lstStyle/>
          <a:p>
            <a:r>
              <a:rPr lang="en-US" sz="3600" dirty="0"/>
              <a:t>Suggested Complaint Procedures #1</a:t>
            </a:r>
            <a:endParaRPr lang="en-US" sz="3200" dirty="0"/>
          </a:p>
        </p:txBody>
      </p:sp>
      <p:sp>
        <p:nvSpPr>
          <p:cNvPr id="3" name="Content Placeholder 2">
            <a:extLst>
              <a:ext uri="{FF2B5EF4-FFF2-40B4-BE49-F238E27FC236}">
                <a16:creationId xmlns:a16="http://schemas.microsoft.com/office/drawing/2014/main" id="{FBEF53A6-7884-882E-79FF-9CDA60D6466C}"/>
              </a:ext>
            </a:extLst>
          </p:cNvPr>
          <p:cNvSpPr>
            <a:spLocks noGrp="1"/>
          </p:cNvSpPr>
          <p:nvPr>
            <p:ph idx="1"/>
          </p:nvPr>
        </p:nvSpPr>
        <p:spPr>
          <a:xfrm>
            <a:off x="602018" y="1459149"/>
            <a:ext cx="10599381" cy="4824512"/>
          </a:xfrm>
        </p:spPr>
        <p:txBody>
          <a:bodyPr/>
          <a:lstStyle/>
          <a:p>
            <a:r>
              <a:rPr lang="en-US" sz="4800" dirty="0"/>
              <a:t>Consider carefully whether the conduct in question is harassment.  Is it unwelcome, severe or pervasive, and offensive to a reasonable person?</a:t>
            </a:r>
          </a:p>
          <a:p>
            <a:endParaRPr lang="en-US" sz="3600" dirty="0"/>
          </a:p>
        </p:txBody>
      </p:sp>
    </p:spTree>
    <p:extLst>
      <p:ext uri="{BB962C8B-B14F-4D97-AF65-F5344CB8AC3E}">
        <p14:creationId xmlns:p14="http://schemas.microsoft.com/office/powerpoint/2010/main" val="7593583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38798-E4DF-B552-5DEA-4BD3B522A6FC}"/>
              </a:ext>
            </a:extLst>
          </p:cNvPr>
          <p:cNvSpPr>
            <a:spLocks noGrp="1"/>
          </p:cNvSpPr>
          <p:nvPr>
            <p:ph type="title"/>
          </p:nvPr>
        </p:nvSpPr>
        <p:spPr/>
        <p:txBody>
          <a:bodyPr>
            <a:noAutofit/>
          </a:bodyPr>
          <a:lstStyle/>
          <a:p>
            <a:r>
              <a:rPr lang="en-US" sz="3600" dirty="0"/>
              <a:t>Suggested Complaint Procedures #2</a:t>
            </a:r>
            <a:endParaRPr lang="en-US" sz="3200" dirty="0"/>
          </a:p>
        </p:txBody>
      </p:sp>
      <p:sp>
        <p:nvSpPr>
          <p:cNvPr id="3" name="Content Placeholder 2">
            <a:extLst>
              <a:ext uri="{FF2B5EF4-FFF2-40B4-BE49-F238E27FC236}">
                <a16:creationId xmlns:a16="http://schemas.microsoft.com/office/drawing/2014/main" id="{FBEF53A6-7884-882E-79FF-9CDA60D6466C}"/>
              </a:ext>
            </a:extLst>
          </p:cNvPr>
          <p:cNvSpPr>
            <a:spLocks noGrp="1"/>
          </p:cNvSpPr>
          <p:nvPr>
            <p:ph idx="1"/>
          </p:nvPr>
        </p:nvSpPr>
        <p:spPr>
          <a:xfrm>
            <a:off x="602019" y="1400783"/>
            <a:ext cx="10489654" cy="4882878"/>
          </a:xfrm>
        </p:spPr>
        <p:txBody>
          <a:bodyPr/>
          <a:lstStyle/>
          <a:p>
            <a:pPr algn="just"/>
            <a:r>
              <a:rPr lang="en-US" sz="4400" dirty="0"/>
              <a:t>If comfortable or appropriate, communicate to the person(s) responsible the conduct is unwelcome, and request that the conduct cease.</a:t>
            </a:r>
          </a:p>
          <a:p>
            <a:endParaRPr lang="en-US" dirty="0"/>
          </a:p>
        </p:txBody>
      </p:sp>
    </p:spTree>
    <p:extLst>
      <p:ext uri="{BB962C8B-B14F-4D97-AF65-F5344CB8AC3E}">
        <p14:creationId xmlns:p14="http://schemas.microsoft.com/office/powerpoint/2010/main" val="15325065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38798-E4DF-B552-5DEA-4BD3B522A6FC}"/>
              </a:ext>
            </a:extLst>
          </p:cNvPr>
          <p:cNvSpPr>
            <a:spLocks noGrp="1"/>
          </p:cNvSpPr>
          <p:nvPr>
            <p:ph type="title"/>
          </p:nvPr>
        </p:nvSpPr>
        <p:spPr/>
        <p:txBody>
          <a:bodyPr>
            <a:noAutofit/>
          </a:bodyPr>
          <a:lstStyle/>
          <a:p>
            <a:r>
              <a:rPr lang="en-US" sz="3600" dirty="0"/>
              <a:t>Suggested Complaint Procedures #3</a:t>
            </a:r>
            <a:endParaRPr lang="en-US" sz="3200" dirty="0"/>
          </a:p>
        </p:txBody>
      </p:sp>
      <p:sp>
        <p:nvSpPr>
          <p:cNvPr id="3" name="Content Placeholder 2">
            <a:extLst>
              <a:ext uri="{FF2B5EF4-FFF2-40B4-BE49-F238E27FC236}">
                <a16:creationId xmlns:a16="http://schemas.microsoft.com/office/drawing/2014/main" id="{FBEF53A6-7884-882E-79FF-9CDA60D6466C}"/>
              </a:ext>
            </a:extLst>
          </p:cNvPr>
          <p:cNvSpPr>
            <a:spLocks noGrp="1"/>
          </p:cNvSpPr>
          <p:nvPr>
            <p:ph idx="1"/>
          </p:nvPr>
        </p:nvSpPr>
        <p:spPr>
          <a:xfrm>
            <a:off x="602019" y="948362"/>
            <a:ext cx="10498798" cy="5335299"/>
          </a:xfrm>
        </p:spPr>
        <p:txBody>
          <a:bodyPr/>
          <a:lstStyle/>
          <a:p>
            <a:pPr algn="just"/>
            <a:r>
              <a:rPr lang="en-US" sz="4400" dirty="0"/>
              <a:t>If the problem is not resolved or if the employee is unable to communicate with the person responsible, take a complaint through lines of management, beginning with the supervisor. Complaints can be made without fear of reprisal.</a:t>
            </a:r>
          </a:p>
          <a:p>
            <a:endParaRPr lang="en-US" dirty="0"/>
          </a:p>
        </p:txBody>
      </p:sp>
    </p:spTree>
    <p:extLst>
      <p:ext uri="{BB962C8B-B14F-4D97-AF65-F5344CB8AC3E}">
        <p14:creationId xmlns:p14="http://schemas.microsoft.com/office/powerpoint/2010/main" val="28231519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38798-E4DF-B552-5DEA-4BD3B522A6FC}"/>
              </a:ext>
            </a:extLst>
          </p:cNvPr>
          <p:cNvSpPr>
            <a:spLocks noGrp="1"/>
          </p:cNvSpPr>
          <p:nvPr>
            <p:ph type="title"/>
          </p:nvPr>
        </p:nvSpPr>
        <p:spPr/>
        <p:txBody>
          <a:bodyPr>
            <a:noAutofit/>
          </a:bodyPr>
          <a:lstStyle/>
          <a:p>
            <a:r>
              <a:rPr lang="en-US" sz="3600" dirty="0"/>
              <a:t>Suggested Complaint Procedures #4</a:t>
            </a:r>
            <a:endParaRPr lang="en-US" sz="3200" dirty="0"/>
          </a:p>
        </p:txBody>
      </p:sp>
      <p:sp>
        <p:nvSpPr>
          <p:cNvPr id="3" name="Content Placeholder 2">
            <a:extLst>
              <a:ext uri="{FF2B5EF4-FFF2-40B4-BE49-F238E27FC236}">
                <a16:creationId xmlns:a16="http://schemas.microsoft.com/office/drawing/2014/main" id="{FBEF53A6-7884-882E-79FF-9CDA60D6466C}"/>
              </a:ext>
            </a:extLst>
          </p:cNvPr>
          <p:cNvSpPr>
            <a:spLocks noGrp="1"/>
          </p:cNvSpPr>
          <p:nvPr>
            <p:ph idx="1"/>
          </p:nvPr>
        </p:nvSpPr>
        <p:spPr>
          <a:xfrm>
            <a:off x="602018" y="1149530"/>
            <a:ext cx="10187901" cy="5335299"/>
          </a:xfrm>
        </p:spPr>
        <p:txBody>
          <a:bodyPr>
            <a:normAutofit/>
          </a:bodyPr>
          <a:lstStyle/>
          <a:p>
            <a:pPr algn="just"/>
            <a:r>
              <a:rPr lang="en-US" sz="3600" dirty="0"/>
              <a:t>If you feel someone in the immediate line of management is involved in the harassment or has condoned the harassing behavior or you otherwise feel that reporting to your supervisor is not desirable, appropriate, or possible, discuss the complaint with the Human Resources Director.  Complaints may be made without fear of reprisal.</a:t>
            </a:r>
          </a:p>
          <a:p>
            <a:endParaRPr lang="en-US" dirty="0"/>
          </a:p>
        </p:txBody>
      </p:sp>
    </p:spTree>
    <p:extLst>
      <p:ext uri="{BB962C8B-B14F-4D97-AF65-F5344CB8AC3E}">
        <p14:creationId xmlns:p14="http://schemas.microsoft.com/office/powerpoint/2010/main" val="1629106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1ED49-029D-C13E-748A-6EC9883890DA}"/>
              </a:ext>
            </a:extLst>
          </p:cNvPr>
          <p:cNvSpPr>
            <a:spLocks noGrp="1"/>
          </p:cNvSpPr>
          <p:nvPr>
            <p:ph type="title"/>
          </p:nvPr>
        </p:nvSpPr>
        <p:spPr/>
        <p:txBody>
          <a:bodyPr>
            <a:normAutofit fontScale="90000"/>
          </a:bodyPr>
          <a:lstStyle/>
          <a:p>
            <a:r>
              <a:rPr lang="en-US" sz="3600" dirty="0"/>
              <a:t>Employee </a:t>
            </a:r>
            <a:r>
              <a:rPr lang="en-US" sz="3600" dirty="0" smtClean="0"/>
              <a:t>Complaints – General Considerations</a:t>
            </a:r>
            <a:endParaRPr lang="en-US" sz="3600" dirty="0"/>
          </a:p>
        </p:txBody>
      </p:sp>
      <p:sp>
        <p:nvSpPr>
          <p:cNvPr id="3" name="Content Placeholder 2">
            <a:extLst>
              <a:ext uri="{FF2B5EF4-FFF2-40B4-BE49-F238E27FC236}">
                <a16:creationId xmlns:a16="http://schemas.microsoft.com/office/drawing/2014/main" id="{4C9BD8CC-B73F-0D6C-295C-7330D514329D}"/>
              </a:ext>
            </a:extLst>
          </p:cNvPr>
          <p:cNvSpPr>
            <a:spLocks noGrp="1"/>
          </p:cNvSpPr>
          <p:nvPr>
            <p:ph idx="1"/>
          </p:nvPr>
        </p:nvSpPr>
        <p:spPr>
          <a:xfrm>
            <a:off x="602018" y="1303506"/>
            <a:ext cx="11038117" cy="4980155"/>
          </a:xfrm>
        </p:spPr>
        <p:txBody>
          <a:bodyPr/>
          <a:lstStyle/>
          <a:p>
            <a:r>
              <a:rPr lang="en-US" sz="4000" dirty="0"/>
              <a:t>Two Employer considerations:</a:t>
            </a:r>
          </a:p>
          <a:p>
            <a:pPr marL="914400" lvl="1" indent="-457200">
              <a:buFont typeface="+mj-lt"/>
              <a:buAutoNum type="arabicPeriod"/>
            </a:pPr>
            <a:r>
              <a:rPr lang="en-US" sz="4000" dirty="0"/>
              <a:t>Need effective policies in place; and</a:t>
            </a:r>
          </a:p>
          <a:p>
            <a:pPr marL="914400" lvl="1" indent="-457200">
              <a:buFont typeface="+mj-lt"/>
              <a:buAutoNum type="arabicPeriod"/>
            </a:pPr>
            <a:r>
              <a:rPr lang="en-US" sz="4000" dirty="0"/>
              <a:t>Need to know HOW to act when a complaint is made</a:t>
            </a:r>
          </a:p>
          <a:p>
            <a:endParaRPr lang="en-US" dirty="0"/>
          </a:p>
        </p:txBody>
      </p:sp>
    </p:spTree>
    <p:extLst>
      <p:ext uri="{BB962C8B-B14F-4D97-AF65-F5344CB8AC3E}">
        <p14:creationId xmlns:p14="http://schemas.microsoft.com/office/powerpoint/2010/main" val="25817096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38798-E4DF-B552-5DEA-4BD3B522A6FC}"/>
              </a:ext>
            </a:extLst>
          </p:cNvPr>
          <p:cNvSpPr>
            <a:spLocks noGrp="1"/>
          </p:cNvSpPr>
          <p:nvPr>
            <p:ph type="title"/>
          </p:nvPr>
        </p:nvSpPr>
        <p:spPr/>
        <p:txBody>
          <a:bodyPr>
            <a:noAutofit/>
          </a:bodyPr>
          <a:lstStyle/>
          <a:p>
            <a:r>
              <a:rPr lang="en-US" sz="3600" dirty="0"/>
              <a:t>Suggested Complaint Procedures #5</a:t>
            </a:r>
            <a:endParaRPr lang="en-US" sz="3200" dirty="0"/>
          </a:p>
        </p:txBody>
      </p:sp>
      <p:sp>
        <p:nvSpPr>
          <p:cNvPr id="3" name="Content Placeholder 2">
            <a:extLst>
              <a:ext uri="{FF2B5EF4-FFF2-40B4-BE49-F238E27FC236}">
                <a16:creationId xmlns:a16="http://schemas.microsoft.com/office/drawing/2014/main" id="{FBEF53A6-7884-882E-79FF-9CDA60D6466C}"/>
              </a:ext>
            </a:extLst>
          </p:cNvPr>
          <p:cNvSpPr>
            <a:spLocks noGrp="1"/>
          </p:cNvSpPr>
          <p:nvPr>
            <p:ph idx="1"/>
          </p:nvPr>
        </p:nvSpPr>
        <p:spPr>
          <a:xfrm>
            <a:off x="602019" y="1128409"/>
            <a:ext cx="10535374" cy="5155252"/>
          </a:xfrm>
        </p:spPr>
        <p:txBody>
          <a:bodyPr/>
          <a:lstStyle/>
          <a:p>
            <a:pPr algn="just"/>
            <a:r>
              <a:rPr lang="en-US" sz="4400" dirty="0"/>
              <a:t>The complaint should include the name of the person complained about and a description of the conduct complained about, including specific examples and dates, if available.  Employees are encouraged to make complaints in writing on the </a:t>
            </a:r>
            <a:r>
              <a:rPr lang="en-US" sz="4400" cap="all" dirty="0"/>
              <a:t>Complaint Form</a:t>
            </a:r>
            <a:r>
              <a:rPr lang="en-US" sz="4400" dirty="0"/>
              <a:t>.</a:t>
            </a:r>
          </a:p>
          <a:p>
            <a:endParaRPr lang="en-US" dirty="0"/>
          </a:p>
        </p:txBody>
      </p:sp>
    </p:spTree>
    <p:extLst>
      <p:ext uri="{BB962C8B-B14F-4D97-AF65-F5344CB8AC3E}">
        <p14:creationId xmlns:p14="http://schemas.microsoft.com/office/powerpoint/2010/main" val="34921976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A3BB8-DF51-5E86-D040-B71E34B3BDB3}"/>
              </a:ext>
            </a:extLst>
          </p:cNvPr>
          <p:cNvSpPr>
            <a:spLocks noGrp="1"/>
          </p:cNvSpPr>
          <p:nvPr>
            <p:ph type="title"/>
          </p:nvPr>
        </p:nvSpPr>
        <p:spPr/>
        <p:txBody>
          <a:bodyPr>
            <a:noAutofit/>
          </a:bodyPr>
          <a:lstStyle/>
          <a:p>
            <a:r>
              <a:rPr lang="en-US" sz="3600" dirty="0"/>
              <a:t>Have a Complaint Form</a:t>
            </a:r>
          </a:p>
        </p:txBody>
      </p:sp>
      <p:sp>
        <p:nvSpPr>
          <p:cNvPr id="3" name="Content Placeholder 2">
            <a:extLst>
              <a:ext uri="{FF2B5EF4-FFF2-40B4-BE49-F238E27FC236}">
                <a16:creationId xmlns:a16="http://schemas.microsoft.com/office/drawing/2014/main" id="{F067A9F1-A2F4-A4A4-B0A4-4B5A088378F0}"/>
              </a:ext>
            </a:extLst>
          </p:cNvPr>
          <p:cNvSpPr>
            <a:spLocks noGrp="1"/>
          </p:cNvSpPr>
          <p:nvPr>
            <p:ph idx="1"/>
          </p:nvPr>
        </p:nvSpPr>
        <p:spPr>
          <a:xfrm>
            <a:off x="602019" y="948362"/>
            <a:ext cx="10599382" cy="5335299"/>
          </a:xfrm>
        </p:spPr>
        <p:txBody>
          <a:bodyPr/>
          <a:lstStyle/>
          <a:p>
            <a:endParaRPr lang="en-US" sz="2000" dirty="0" smtClean="0"/>
          </a:p>
          <a:p>
            <a:pPr marL="342900" indent="-342900">
              <a:buFont typeface="Arial" panose="020B0604020202020204" pitchFamily="34" charset="0"/>
              <a:buChar char="•"/>
            </a:pPr>
            <a:r>
              <a:rPr lang="en-US" sz="4000" dirty="0" smtClean="0"/>
              <a:t>But </a:t>
            </a:r>
            <a:r>
              <a:rPr lang="en-US" sz="4000" b="1" dirty="0"/>
              <a:t>do not</a:t>
            </a:r>
            <a:r>
              <a:rPr lang="en-US" sz="4000" dirty="0"/>
              <a:t> ignore verbal complaints </a:t>
            </a:r>
          </a:p>
          <a:p>
            <a:pPr marL="342900" indent="-342900">
              <a:buFont typeface="Arial" panose="020B0604020202020204" pitchFamily="34" charset="0"/>
              <a:buChar char="•"/>
            </a:pPr>
            <a:r>
              <a:rPr lang="en-US" sz="4000" dirty="0" smtClean="0"/>
              <a:t>Courts </a:t>
            </a:r>
            <a:r>
              <a:rPr lang="en-US" sz="4000" dirty="0"/>
              <a:t>will consider what employers know </a:t>
            </a:r>
            <a:r>
              <a:rPr lang="en-US" sz="4000" u="sng" dirty="0"/>
              <a:t>and</a:t>
            </a:r>
            <a:r>
              <a:rPr lang="en-US" sz="4000" dirty="0"/>
              <a:t> should have known</a:t>
            </a:r>
          </a:p>
          <a:p>
            <a:endParaRPr lang="en-US" dirty="0"/>
          </a:p>
        </p:txBody>
      </p:sp>
    </p:spTree>
    <p:extLst>
      <p:ext uri="{BB962C8B-B14F-4D97-AF65-F5344CB8AC3E}">
        <p14:creationId xmlns:p14="http://schemas.microsoft.com/office/powerpoint/2010/main" val="40567560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12665-B6C3-5A4C-DEC0-9A8BEF9D12BE}"/>
              </a:ext>
            </a:extLst>
          </p:cNvPr>
          <p:cNvSpPr>
            <a:spLocks noGrp="1"/>
          </p:cNvSpPr>
          <p:nvPr>
            <p:ph type="title"/>
          </p:nvPr>
        </p:nvSpPr>
        <p:spPr/>
        <p:txBody>
          <a:bodyPr>
            <a:noAutofit/>
          </a:bodyPr>
          <a:lstStyle/>
          <a:p>
            <a:r>
              <a:rPr lang="en-US" sz="3600" dirty="0"/>
              <a:t>Reporting and Complaints</a:t>
            </a:r>
          </a:p>
        </p:txBody>
      </p:sp>
      <p:sp>
        <p:nvSpPr>
          <p:cNvPr id="3" name="Content Placeholder 2">
            <a:extLst>
              <a:ext uri="{FF2B5EF4-FFF2-40B4-BE49-F238E27FC236}">
                <a16:creationId xmlns:a16="http://schemas.microsoft.com/office/drawing/2014/main" id="{C9F19A6F-5789-632E-99AB-FCF37FF12B22}"/>
              </a:ext>
            </a:extLst>
          </p:cNvPr>
          <p:cNvSpPr>
            <a:spLocks noGrp="1"/>
          </p:cNvSpPr>
          <p:nvPr>
            <p:ph idx="1"/>
          </p:nvPr>
        </p:nvSpPr>
        <p:spPr/>
        <p:txBody>
          <a:bodyPr/>
          <a:lstStyle/>
          <a:p>
            <a:pPr marL="290513" indent="-290513">
              <a:buFont typeface="Arial" panose="020B0604020202020204" pitchFamily="34" charset="0"/>
              <a:buChar char="•"/>
            </a:pPr>
            <a:r>
              <a:rPr lang="en-US" sz="3600" dirty="0"/>
              <a:t>Complaint mechanism:</a:t>
            </a:r>
          </a:p>
          <a:p>
            <a:pPr marL="1257300" lvl="2" indent="-342900">
              <a:buFont typeface="Arial" panose="020B0604020202020204" pitchFamily="34" charset="0"/>
              <a:buChar char="•"/>
            </a:pPr>
            <a:r>
              <a:rPr lang="en-US" sz="3600" dirty="0"/>
              <a:t>Who is responsible in your organization?</a:t>
            </a:r>
          </a:p>
          <a:p>
            <a:pPr marL="1257300" lvl="2" indent="-342900">
              <a:buFont typeface="Arial" panose="020B0604020202020204" pitchFamily="34" charset="0"/>
              <a:buChar char="•"/>
            </a:pPr>
            <a:r>
              <a:rPr lang="en-US" sz="3600" dirty="0"/>
              <a:t>Multiple layers of reporting harassment</a:t>
            </a:r>
          </a:p>
          <a:p>
            <a:pPr marL="2857500" lvl="5" indent="-342900">
              <a:buFont typeface="Arial" panose="020B0604020202020204" pitchFamily="34" charset="0"/>
              <a:buChar char="•"/>
            </a:pPr>
            <a:r>
              <a:rPr lang="en-US" sz="3200" dirty="0"/>
              <a:t>“Report to A”;</a:t>
            </a:r>
          </a:p>
          <a:p>
            <a:pPr marL="2857500" lvl="5" indent="-342900">
              <a:buFont typeface="Arial" panose="020B0604020202020204" pitchFamily="34" charset="0"/>
              <a:buChar char="•"/>
            </a:pPr>
            <a:r>
              <a:rPr lang="en-US" sz="3200" dirty="0"/>
              <a:t>“If not A, then B”;</a:t>
            </a:r>
          </a:p>
          <a:p>
            <a:pPr marL="2857500" lvl="5" indent="-342900">
              <a:buFont typeface="Arial" panose="020B0604020202020204" pitchFamily="34" charset="0"/>
              <a:buChar char="•"/>
            </a:pPr>
            <a:r>
              <a:rPr lang="en-US" sz="3200" dirty="0"/>
              <a:t>“If not A or B, then any C.”</a:t>
            </a:r>
          </a:p>
          <a:p>
            <a:endParaRPr lang="en-US" dirty="0"/>
          </a:p>
        </p:txBody>
      </p:sp>
    </p:spTree>
    <p:extLst>
      <p:ext uri="{BB962C8B-B14F-4D97-AF65-F5344CB8AC3E}">
        <p14:creationId xmlns:p14="http://schemas.microsoft.com/office/powerpoint/2010/main" val="27893374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3"/>
          <p:cNvSpPr>
            <a:spLocks noGrp="1"/>
          </p:cNvSpPr>
          <p:nvPr>
            <p:ph idx="1"/>
          </p:nvPr>
        </p:nvSpPr>
        <p:spPr>
          <a:xfrm>
            <a:off x="1865375" y="875210"/>
            <a:ext cx="8622793" cy="5335299"/>
          </a:xfrm>
        </p:spPr>
        <p:txBody>
          <a:bodyPr>
            <a:noAutofit/>
          </a:bodyPr>
          <a:lstStyle/>
          <a:p>
            <a:pPr marL="45720" algn="ctr"/>
            <a:r>
              <a:rPr lang="en-US" sz="7200" b="1" i="1" u="sng" dirty="0" smtClean="0"/>
              <a:t>POLICIES</a:t>
            </a:r>
            <a:endParaRPr lang="en-US" sz="7200" b="1" i="1" u="sng" dirty="0"/>
          </a:p>
          <a:p>
            <a:pPr marL="45720" algn="ctr"/>
            <a:r>
              <a:rPr lang="en-US" sz="7200" b="1" i="1" dirty="0"/>
              <a:t>The best defense is a good offense</a:t>
            </a:r>
          </a:p>
        </p:txBody>
      </p:sp>
    </p:spTree>
    <p:extLst>
      <p:ext uri="{BB962C8B-B14F-4D97-AF65-F5344CB8AC3E}">
        <p14:creationId xmlns:p14="http://schemas.microsoft.com/office/powerpoint/2010/main" val="34947153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2"/>
          <p:cNvSpPr>
            <a:spLocks noGrp="1" noChangeArrowheads="1"/>
          </p:cNvSpPr>
          <p:nvPr>
            <p:ph type="title"/>
          </p:nvPr>
        </p:nvSpPr>
        <p:spPr>
          <a:xfrm>
            <a:off x="602018" y="239967"/>
            <a:ext cx="10625306" cy="735827"/>
          </a:xfrm>
          <a:prstGeom prst="rect">
            <a:avLst/>
          </a:prstGeom>
        </p:spPr>
        <p:txBody>
          <a:bodyPr>
            <a:noAutofit/>
          </a:bodyPr>
          <a:lstStyle/>
          <a:p>
            <a:r>
              <a:rPr lang="en-US" sz="3600" u="sng" dirty="0" err="1"/>
              <a:t>Aquas</a:t>
            </a:r>
            <a:r>
              <a:rPr lang="en-US" sz="3600" u="sng" dirty="0"/>
              <a:t> v. State of NJ</a:t>
            </a:r>
            <a:r>
              <a:rPr lang="en-US" sz="3600" dirty="0"/>
              <a:t>: Affirmative Defense</a:t>
            </a:r>
          </a:p>
        </p:txBody>
      </p:sp>
      <p:sp>
        <p:nvSpPr>
          <p:cNvPr id="77828" name="Rectangle 3"/>
          <p:cNvSpPr>
            <a:spLocks noGrp="1" noChangeArrowheads="1"/>
          </p:cNvSpPr>
          <p:nvPr>
            <p:ph idx="1"/>
          </p:nvPr>
        </p:nvSpPr>
        <p:spPr>
          <a:xfrm>
            <a:off x="602018" y="975794"/>
            <a:ext cx="10910278" cy="5335299"/>
          </a:xfrm>
          <a:prstGeom prst="rect">
            <a:avLst/>
          </a:prstGeom>
        </p:spPr>
        <p:txBody>
          <a:bodyPr>
            <a:noAutofit/>
          </a:bodyPr>
          <a:lstStyle/>
          <a:p>
            <a:pPr marL="571500" indent="-571500" algn="just">
              <a:buFont typeface="Arial" panose="020B0604020202020204" pitchFamily="34" charset="0"/>
              <a:buChar char="•"/>
            </a:pPr>
            <a:r>
              <a:rPr lang="en-US" sz="4000" dirty="0"/>
              <a:t>Employers may assert affirmative defense to hostile work environment claims if:</a:t>
            </a:r>
          </a:p>
          <a:p>
            <a:pPr marL="1028700" lvl="1" indent="-571500" algn="just">
              <a:buFont typeface="Arial" panose="020B0604020202020204" pitchFamily="34" charset="0"/>
              <a:buChar char="•"/>
            </a:pPr>
            <a:r>
              <a:rPr lang="en-US" sz="4000" dirty="0"/>
              <a:t>Employer exercised reasonable care to prevent and correct any harassing behavior </a:t>
            </a:r>
            <a:r>
              <a:rPr lang="en-US" sz="4000" u="sng" dirty="0"/>
              <a:t>AND</a:t>
            </a:r>
          </a:p>
          <a:p>
            <a:pPr marL="1028700" lvl="1" indent="-571500" algn="just">
              <a:buFont typeface="Arial" panose="020B0604020202020204" pitchFamily="34" charset="0"/>
              <a:buChar char="•"/>
            </a:pPr>
            <a:r>
              <a:rPr lang="en-US" sz="4000" dirty="0"/>
              <a:t>Employee failed to avail himself/herself of </a:t>
            </a:r>
            <a:r>
              <a:rPr lang="en-US" sz="4000" dirty="0" smtClean="0"/>
              <a:t>preventive/corrective opportunities </a:t>
            </a:r>
            <a:r>
              <a:rPr lang="en-US" sz="4000" dirty="0"/>
              <a:t>available or to otherwise avoid harm</a:t>
            </a:r>
          </a:p>
        </p:txBody>
      </p:sp>
    </p:spTree>
    <p:extLst>
      <p:ext uri="{BB962C8B-B14F-4D97-AF65-F5344CB8AC3E}">
        <p14:creationId xmlns:p14="http://schemas.microsoft.com/office/powerpoint/2010/main" val="1644790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2"/>
          <p:cNvSpPr>
            <a:spLocks noGrp="1" noChangeArrowheads="1"/>
          </p:cNvSpPr>
          <p:nvPr>
            <p:ph type="title"/>
          </p:nvPr>
        </p:nvSpPr>
        <p:spPr>
          <a:xfrm>
            <a:off x="493733" y="348195"/>
            <a:ext cx="10625306" cy="735827"/>
          </a:xfrm>
          <a:prstGeom prst="rect">
            <a:avLst/>
          </a:prstGeom>
        </p:spPr>
        <p:txBody>
          <a:bodyPr>
            <a:noAutofit/>
          </a:bodyPr>
          <a:lstStyle/>
          <a:p>
            <a:r>
              <a:rPr lang="en-US" sz="3600" dirty="0"/>
              <a:t>Requirements for Asserting Affirmative Defense</a:t>
            </a:r>
          </a:p>
        </p:txBody>
      </p:sp>
      <p:sp>
        <p:nvSpPr>
          <p:cNvPr id="77828" name="Rectangle 3"/>
          <p:cNvSpPr>
            <a:spLocks noGrp="1" noChangeArrowheads="1"/>
          </p:cNvSpPr>
          <p:nvPr>
            <p:ph idx="1"/>
          </p:nvPr>
        </p:nvSpPr>
        <p:spPr>
          <a:xfrm>
            <a:off x="493733" y="1084022"/>
            <a:ext cx="10524787" cy="5335299"/>
          </a:xfrm>
          <a:prstGeom prst="rect">
            <a:avLst/>
          </a:prstGeom>
        </p:spPr>
        <p:txBody>
          <a:bodyPr>
            <a:noAutofit/>
          </a:bodyPr>
          <a:lstStyle/>
          <a:p>
            <a:pPr marL="685800" lvl="1" indent="-571500">
              <a:buFont typeface="Arial" panose="020B0604020202020204" pitchFamily="34" charset="0"/>
              <a:buChar char="•"/>
            </a:pPr>
            <a:r>
              <a:rPr lang="en-US" sz="3600" dirty="0"/>
              <a:t>Create an anti-discrimination/anti-harassment policy with effective complaint mechanism </a:t>
            </a:r>
          </a:p>
          <a:p>
            <a:pPr marL="685800" lvl="1" indent="-571500">
              <a:buFont typeface="Arial" panose="020B0604020202020204" pitchFamily="34" charset="0"/>
              <a:buChar char="•"/>
            </a:pPr>
            <a:r>
              <a:rPr lang="en-US" sz="3600" dirty="0"/>
              <a:t>Circulate the policy</a:t>
            </a:r>
          </a:p>
          <a:p>
            <a:pPr marL="685800" lvl="1" indent="-571500">
              <a:buFont typeface="Arial" panose="020B0604020202020204" pitchFamily="34" charset="0"/>
              <a:buChar char="•"/>
            </a:pPr>
            <a:r>
              <a:rPr lang="en-US" sz="3600" dirty="0"/>
              <a:t>Document </a:t>
            </a:r>
            <a:r>
              <a:rPr lang="en-US" sz="3600" dirty="0" smtClean="0"/>
              <a:t>problems</a:t>
            </a:r>
            <a:endParaRPr lang="en-US" sz="3600" dirty="0"/>
          </a:p>
          <a:p>
            <a:pPr marL="685800" lvl="1" indent="-571500">
              <a:buFont typeface="Arial" panose="020B0604020202020204" pitchFamily="34" charset="0"/>
              <a:buChar char="•"/>
            </a:pPr>
            <a:r>
              <a:rPr lang="en-US" sz="3600" dirty="0"/>
              <a:t>Provide training on discrimination, harassment, and the policy</a:t>
            </a:r>
          </a:p>
          <a:p>
            <a:pPr lvl="1"/>
            <a:endParaRPr lang="en-US" sz="3600" dirty="0"/>
          </a:p>
          <a:p>
            <a:pPr marL="1028700" lvl="1" indent="-571500" algn="ctr">
              <a:buFont typeface="Arial" panose="020B0604020202020204" pitchFamily="34" charset="0"/>
              <a:buChar char="•"/>
            </a:pPr>
            <a:endParaRPr lang="en-US" sz="2000" i="1" dirty="0"/>
          </a:p>
        </p:txBody>
      </p:sp>
    </p:spTree>
    <p:extLst>
      <p:ext uri="{BB962C8B-B14F-4D97-AF65-F5344CB8AC3E}">
        <p14:creationId xmlns:p14="http://schemas.microsoft.com/office/powerpoint/2010/main" val="17351340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2"/>
          <p:cNvSpPr>
            <a:spLocks noGrp="1" noChangeArrowheads="1"/>
          </p:cNvSpPr>
          <p:nvPr>
            <p:ph type="title"/>
          </p:nvPr>
        </p:nvSpPr>
        <p:spPr>
          <a:xfrm>
            <a:off x="492290" y="348195"/>
            <a:ext cx="10625306" cy="735827"/>
          </a:xfrm>
          <a:prstGeom prst="rect">
            <a:avLst/>
          </a:prstGeom>
        </p:spPr>
        <p:txBody>
          <a:bodyPr>
            <a:noAutofit/>
          </a:bodyPr>
          <a:lstStyle/>
          <a:p>
            <a:r>
              <a:rPr lang="en-US" sz="3600" dirty="0"/>
              <a:t>Requirements for Asserting Affirmative Defense</a:t>
            </a:r>
          </a:p>
        </p:txBody>
      </p:sp>
      <p:sp>
        <p:nvSpPr>
          <p:cNvPr id="77828" name="Rectangle 3"/>
          <p:cNvSpPr>
            <a:spLocks noGrp="1" noChangeArrowheads="1"/>
          </p:cNvSpPr>
          <p:nvPr>
            <p:ph idx="1"/>
          </p:nvPr>
        </p:nvSpPr>
        <p:spPr>
          <a:xfrm>
            <a:off x="79479" y="1156941"/>
            <a:ext cx="11103633" cy="5335299"/>
          </a:xfrm>
          <a:prstGeom prst="rect">
            <a:avLst/>
          </a:prstGeom>
        </p:spPr>
        <p:txBody>
          <a:bodyPr>
            <a:noAutofit/>
          </a:bodyPr>
          <a:lstStyle/>
          <a:p>
            <a:pPr marL="1028700" lvl="1" indent="-571500">
              <a:buFont typeface="Arial" panose="020B0604020202020204" pitchFamily="34" charset="0"/>
              <a:buChar char="•"/>
            </a:pPr>
            <a:r>
              <a:rPr lang="en-US" sz="3600" dirty="0"/>
              <a:t>Answer </a:t>
            </a:r>
            <a:r>
              <a:rPr lang="en-US" sz="3600" dirty="0" smtClean="0"/>
              <a:t>questions </a:t>
            </a:r>
            <a:r>
              <a:rPr lang="en-US" sz="3600" dirty="0"/>
              <a:t>about the policy</a:t>
            </a:r>
          </a:p>
          <a:p>
            <a:pPr marL="1028700" lvl="1" indent="-571500">
              <a:buFont typeface="Arial" panose="020B0604020202020204" pitchFamily="34" charset="0"/>
              <a:buChar char="•"/>
            </a:pPr>
            <a:r>
              <a:rPr lang="en-US" sz="3600" dirty="0" smtClean="0"/>
              <a:t>Follow </a:t>
            </a:r>
            <a:r>
              <a:rPr lang="en-US" sz="3600" dirty="0"/>
              <a:t>the policy</a:t>
            </a:r>
          </a:p>
          <a:p>
            <a:pPr marL="1028700" lvl="1" indent="-571500">
              <a:buFont typeface="Arial" panose="020B0604020202020204" pitchFamily="34" charset="0"/>
              <a:buChar char="•"/>
            </a:pPr>
            <a:r>
              <a:rPr lang="en-US" sz="3600" dirty="0"/>
              <a:t>Conduct appropriate—prompt and thorough—investigations</a:t>
            </a:r>
          </a:p>
          <a:p>
            <a:pPr marL="1028700" lvl="1" indent="-571500">
              <a:buFont typeface="Arial" panose="020B0604020202020204" pitchFamily="34" charset="0"/>
              <a:buChar char="•"/>
            </a:pPr>
            <a:r>
              <a:rPr lang="en-US" sz="3600" dirty="0"/>
              <a:t>Do not retaliate against complaining employee</a:t>
            </a:r>
          </a:p>
          <a:p>
            <a:pPr marL="1028700" lvl="1" indent="-571500">
              <a:buFont typeface="Arial" panose="020B0604020202020204" pitchFamily="34" charset="0"/>
              <a:buChar char="•"/>
            </a:pPr>
            <a:r>
              <a:rPr lang="en-US" sz="3600" dirty="0"/>
              <a:t>Appropriate remedial action</a:t>
            </a:r>
          </a:p>
        </p:txBody>
      </p:sp>
    </p:spTree>
    <p:extLst>
      <p:ext uri="{BB962C8B-B14F-4D97-AF65-F5344CB8AC3E}">
        <p14:creationId xmlns:p14="http://schemas.microsoft.com/office/powerpoint/2010/main" val="630774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7015" y="1762941"/>
            <a:ext cx="8403724" cy="982944"/>
          </a:xfrm>
        </p:spPr>
        <p:txBody>
          <a:bodyPr>
            <a:normAutofit/>
          </a:bodyPr>
          <a:lstStyle/>
          <a:p>
            <a:r>
              <a:rPr lang="en-US" sz="5400" dirty="0" smtClean="0"/>
              <a:t>INTERNAL </a:t>
            </a:r>
            <a:endParaRPr lang="en-US" sz="5400" dirty="0"/>
          </a:p>
        </p:txBody>
      </p:sp>
      <p:sp>
        <p:nvSpPr>
          <p:cNvPr id="3" name="Text Placeholder 2"/>
          <p:cNvSpPr>
            <a:spLocks noGrp="1"/>
          </p:cNvSpPr>
          <p:nvPr>
            <p:ph type="body" idx="1"/>
          </p:nvPr>
        </p:nvSpPr>
        <p:spPr>
          <a:xfrm>
            <a:off x="1837014" y="2674287"/>
            <a:ext cx="8403725" cy="1500187"/>
          </a:xfrm>
        </p:spPr>
        <p:txBody>
          <a:bodyPr/>
          <a:lstStyle/>
          <a:p>
            <a:r>
              <a:rPr lang="en-US" sz="5400" b="1" dirty="0" smtClean="0"/>
              <a:t>INVESTIGATIONS</a:t>
            </a:r>
            <a:endParaRPr lang="en-US" sz="5400" b="1" dirty="0"/>
          </a:p>
        </p:txBody>
      </p:sp>
    </p:spTree>
    <p:extLst>
      <p:ext uri="{BB962C8B-B14F-4D97-AF65-F5344CB8AC3E}">
        <p14:creationId xmlns:p14="http://schemas.microsoft.com/office/powerpoint/2010/main" val="3777557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2018" y="1108364"/>
            <a:ext cx="10757643" cy="5175296"/>
          </a:xfrm>
        </p:spPr>
        <p:txBody>
          <a:bodyPr>
            <a:normAutofit/>
          </a:bodyPr>
          <a:lstStyle/>
          <a:p>
            <a:pPr marL="342900" indent="-342900">
              <a:buFont typeface="Arial" panose="020B0604020202020204" pitchFamily="34" charset="0"/>
              <a:buChar char="•"/>
            </a:pPr>
            <a:r>
              <a:rPr lang="en-US" sz="5400" dirty="0"/>
              <a:t>Criminal conduct?  Notify proper authorities immediately</a:t>
            </a:r>
          </a:p>
          <a:p>
            <a:pPr marL="342900" indent="-342900">
              <a:buFont typeface="Arial" panose="020B0604020202020204" pitchFamily="34" charset="0"/>
              <a:buChar char="•"/>
            </a:pPr>
            <a:endParaRPr lang="en-US" sz="300" dirty="0"/>
          </a:p>
          <a:p>
            <a:pPr marL="342900" indent="-342900">
              <a:buFont typeface="Arial" panose="020B0604020202020204" pitchFamily="34" charset="0"/>
              <a:buChar char="•"/>
            </a:pPr>
            <a:endParaRPr lang="en-US" sz="1800" dirty="0"/>
          </a:p>
          <a:p>
            <a:pPr marL="342900" indent="-342900">
              <a:buFont typeface="Arial" panose="020B0604020202020204" pitchFamily="34" charset="0"/>
              <a:buChar char="•"/>
            </a:pPr>
            <a:r>
              <a:rPr lang="en-US" sz="5400" dirty="0"/>
              <a:t>Document the company’s prompt action</a:t>
            </a:r>
          </a:p>
          <a:p>
            <a:endParaRPr lang="en-US" dirty="0"/>
          </a:p>
        </p:txBody>
      </p:sp>
    </p:spTree>
    <p:extLst>
      <p:ext uri="{BB962C8B-B14F-4D97-AF65-F5344CB8AC3E}">
        <p14:creationId xmlns:p14="http://schemas.microsoft.com/office/powerpoint/2010/main" val="15225729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473" y="350105"/>
            <a:ext cx="9143999" cy="721313"/>
          </a:xfrm>
        </p:spPr>
        <p:txBody>
          <a:bodyPr>
            <a:noAutofit/>
          </a:bodyPr>
          <a:lstStyle/>
          <a:p>
            <a:r>
              <a:rPr lang="en-US" sz="3600" dirty="0"/>
              <a:t>Attorneys as Internal Investigators</a:t>
            </a:r>
          </a:p>
        </p:txBody>
      </p:sp>
      <p:sp>
        <p:nvSpPr>
          <p:cNvPr id="3" name="Content Placeholder 2"/>
          <p:cNvSpPr>
            <a:spLocks noGrp="1"/>
          </p:cNvSpPr>
          <p:nvPr>
            <p:ph idx="1"/>
          </p:nvPr>
        </p:nvSpPr>
        <p:spPr>
          <a:xfrm>
            <a:off x="418011" y="1109564"/>
            <a:ext cx="10998926" cy="5212242"/>
          </a:xfrm>
        </p:spPr>
        <p:txBody>
          <a:bodyPr>
            <a:noAutofit/>
          </a:bodyPr>
          <a:lstStyle/>
          <a:p>
            <a:pPr marL="457200" indent="-457200">
              <a:buFont typeface="Arial" panose="020B0604020202020204" pitchFamily="34" charset="0"/>
              <a:buChar char="•"/>
            </a:pPr>
            <a:r>
              <a:rPr lang="en-US" sz="4400" dirty="0"/>
              <a:t>Results of an investigation by an attorney are most likely </a:t>
            </a:r>
            <a:r>
              <a:rPr lang="en-US" sz="4400" b="1" dirty="0"/>
              <a:t>not</a:t>
            </a:r>
            <a:r>
              <a:rPr lang="en-US" sz="4400" dirty="0"/>
              <a:t> subject to the attorney-client privilege</a:t>
            </a:r>
          </a:p>
          <a:p>
            <a:pPr marL="457200" indent="-457200">
              <a:buFont typeface="Arial" panose="020B0604020202020204" pitchFamily="34" charset="0"/>
              <a:buChar char="•"/>
            </a:pPr>
            <a:r>
              <a:rPr lang="en-US" sz="4400" dirty="0"/>
              <a:t>Materials </a:t>
            </a:r>
            <a:r>
              <a:rPr lang="en-US" sz="4400" b="1" dirty="0"/>
              <a:t>will be </a:t>
            </a:r>
            <a:r>
              <a:rPr lang="en-US" sz="4400" dirty="0"/>
              <a:t>discoverable in a litigation</a:t>
            </a:r>
          </a:p>
        </p:txBody>
      </p:sp>
    </p:spTree>
    <p:extLst>
      <p:ext uri="{BB962C8B-B14F-4D97-AF65-F5344CB8AC3E}">
        <p14:creationId xmlns:p14="http://schemas.microsoft.com/office/powerpoint/2010/main" val="1449747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5" y="1817805"/>
            <a:ext cx="8403724" cy="982944"/>
          </a:xfrm>
        </p:spPr>
        <p:txBody>
          <a:bodyPr>
            <a:normAutofit/>
          </a:bodyPr>
          <a:lstStyle/>
          <a:p>
            <a:r>
              <a:rPr lang="en-US" sz="3600" dirty="0" smtClean="0"/>
              <a:t>When an Employee Complains…</a:t>
            </a:r>
            <a:endParaRPr lang="en-US" sz="3600" dirty="0"/>
          </a:p>
        </p:txBody>
      </p:sp>
      <p:sp>
        <p:nvSpPr>
          <p:cNvPr id="3" name="Text Placeholder 2"/>
          <p:cNvSpPr>
            <a:spLocks noGrp="1"/>
          </p:cNvSpPr>
          <p:nvPr>
            <p:ph type="body" idx="1"/>
          </p:nvPr>
        </p:nvSpPr>
        <p:spPr/>
        <p:txBody>
          <a:bodyPr/>
          <a:lstStyle/>
          <a:p>
            <a:r>
              <a:rPr lang="en-US" dirty="0" smtClean="0"/>
              <a:t>Non-Conduct Issues (i.e. Salary, payment structure)</a:t>
            </a:r>
            <a:endParaRPr lang="en-US" dirty="0"/>
          </a:p>
        </p:txBody>
      </p:sp>
    </p:spTree>
    <p:extLst>
      <p:ext uri="{BB962C8B-B14F-4D97-AF65-F5344CB8AC3E}">
        <p14:creationId xmlns:p14="http://schemas.microsoft.com/office/powerpoint/2010/main" val="35398123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018" y="264096"/>
            <a:ext cx="11038117" cy="603957"/>
          </a:xfrm>
        </p:spPr>
        <p:txBody>
          <a:bodyPr>
            <a:noAutofit/>
          </a:bodyPr>
          <a:lstStyle/>
          <a:p>
            <a:r>
              <a:rPr lang="en-US" sz="4000" dirty="0"/>
              <a:t>Conducting Interviews</a:t>
            </a:r>
            <a:endParaRPr lang="en-US" sz="3600" dirty="0"/>
          </a:p>
        </p:txBody>
      </p:sp>
      <p:sp>
        <p:nvSpPr>
          <p:cNvPr id="3" name="Content Placeholder 2"/>
          <p:cNvSpPr>
            <a:spLocks noGrp="1"/>
          </p:cNvSpPr>
          <p:nvPr>
            <p:ph idx="1"/>
          </p:nvPr>
        </p:nvSpPr>
        <p:spPr>
          <a:xfrm>
            <a:off x="602017" y="821706"/>
            <a:ext cx="11038117" cy="5335299"/>
          </a:xfrm>
        </p:spPr>
        <p:txBody>
          <a:bodyPr>
            <a:normAutofit/>
          </a:bodyPr>
          <a:lstStyle/>
          <a:p>
            <a:endParaRPr lang="en-US" sz="1400" dirty="0"/>
          </a:p>
          <a:p>
            <a:pPr marL="342900" indent="-342900">
              <a:buFont typeface="Arial" panose="020B0604020202020204" pitchFamily="34" charset="0"/>
              <a:buChar char="•"/>
            </a:pPr>
            <a:r>
              <a:rPr lang="en-US" sz="3600" dirty="0"/>
              <a:t>Provide each witness with a brief introduction of the purpose of interview</a:t>
            </a:r>
          </a:p>
          <a:p>
            <a:pPr marL="800100" lvl="1" indent="-342900">
              <a:buFont typeface="Arial" panose="020B0604020202020204" pitchFamily="34" charset="0"/>
              <a:buChar char="•"/>
            </a:pPr>
            <a:r>
              <a:rPr lang="en-US" sz="3600" dirty="0" smtClean="0"/>
              <a:t>“</a:t>
            </a:r>
            <a:r>
              <a:rPr lang="en-US" sz="3600" dirty="0"/>
              <a:t>Employer has asked that I conduct an independent 	investigation regarding certain complaints….”</a:t>
            </a:r>
          </a:p>
          <a:p>
            <a:pPr marL="342900" indent="-342900">
              <a:buFont typeface="Arial" panose="020B0604020202020204" pitchFamily="34" charset="0"/>
              <a:buChar char="•"/>
            </a:pPr>
            <a:r>
              <a:rPr lang="en-US" sz="3600" dirty="0" smtClean="0"/>
              <a:t>Explain </a:t>
            </a:r>
            <a:r>
              <a:rPr lang="en-US" sz="3600" dirty="0"/>
              <a:t>company is committed to compliance with the law and its policies</a:t>
            </a:r>
          </a:p>
          <a:p>
            <a:pPr marL="342900" indent="-342900">
              <a:buFont typeface="Arial" panose="020B0604020202020204" pitchFamily="34" charset="0"/>
              <a:buChar char="•"/>
            </a:pPr>
            <a:endParaRPr lang="en-US" sz="700" dirty="0"/>
          </a:p>
          <a:p>
            <a:endParaRPr lang="en-US" dirty="0"/>
          </a:p>
        </p:txBody>
      </p:sp>
    </p:spTree>
    <p:extLst>
      <p:ext uri="{BB962C8B-B14F-4D97-AF65-F5344CB8AC3E}">
        <p14:creationId xmlns:p14="http://schemas.microsoft.com/office/powerpoint/2010/main" val="42410540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018" y="264096"/>
            <a:ext cx="11038117" cy="603957"/>
          </a:xfrm>
        </p:spPr>
        <p:txBody>
          <a:bodyPr>
            <a:noAutofit/>
          </a:bodyPr>
          <a:lstStyle/>
          <a:p>
            <a:r>
              <a:rPr lang="en-US" sz="4000" dirty="0"/>
              <a:t>Conducting Interviews</a:t>
            </a:r>
            <a:endParaRPr lang="en-US" sz="3600" dirty="0"/>
          </a:p>
        </p:txBody>
      </p:sp>
      <p:sp>
        <p:nvSpPr>
          <p:cNvPr id="3" name="Content Placeholder 2"/>
          <p:cNvSpPr>
            <a:spLocks noGrp="1"/>
          </p:cNvSpPr>
          <p:nvPr>
            <p:ph idx="1"/>
          </p:nvPr>
        </p:nvSpPr>
        <p:spPr>
          <a:xfrm>
            <a:off x="602017" y="821706"/>
            <a:ext cx="11038117" cy="5335299"/>
          </a:xfrm>
        </p:spPr>
        <p:txBody>
          <a:bodyPr>
            <a:normAutofit/>
          </a:bodyPr>
          <a:lstStyle/>
          <a:p>
            <a:endParaRPr lang="en-US" sz="1400" dirty="0"/>
          </a:p>
          <a:p>
            <a:pPr marL="342900" indent="-342900">
              <a:buFont typeface="Arial" panose="020B0604020202020204" pitchFamily="34" charset="0"/>
              <a:buChar char="•"/>
            </a:pPr>
            <a:r>
              <a:rPr lang="en-US" sz="3600" dirty="0" smtClean="0"/>
              <a:t>Ask witness to maintain confidentiality</a:t>
            </a:r>
          </a:p>
          <a:p>
            <a:pPr marL="342900" indent="-342900">
              <a:buFont typeface="Arial" panose="020B0604020202020204" pitchFamily="34" charset="0"/>
              <a:buChar char="•"/>
            </a:pPr>
            <a:r>
              <a:rPr lang="en-US" sz="3600" dirty="0" smtClean="0"/>
              <a:t>Inform witness confidentiality cannot be guaranteed</a:t>
            </a:r>
          </a:p>
          <a:p>
            <a:pPr marL="342900" indent="-342900">
              <a:buFont typeface="Arial" panose="020B0604020202020204" pitchFamily="34" charset="0"/>
              <a:buChar char="•"/>
            </a:pPr>
            <a:r>
              <a:rPr lang="en-US" sz="3600" dirty="0" smtClean="0"/>
              <a:t>Explain company goal to take appropriate corrective action and no retaliation</a:t>
            </a:r>
          </a:p>
          <a:p>
            <a:pPr marL="342900" indent="-342900">
              <a:buFont typeface="Arial" panose="020B0604020202020204" pitchFamily="34" charset="0"/>
              <a:buChar char="•"/>
            </a:pPr>
            <a:r>
              <a:rPr lang="en-US" sz="3600" dirty="0" smtClean="0"/>
              <a:t>Interviewer should remain neutral and gather as much information as possible</a:t>
            </a:r>
            <a:endParaRPr lang="en-US" sz="3600" dirty="0"/>
          </a:p>
          <a:p>
            <a:pPr marL="342900" indent="-342900">
              <a:buFont typeface="Arial" panose="020B0604020202020204" pitchFamily="34" charset="0"/>
              <a:buChar char="•"/>
            </a:pPr>
            <a:endParaRPr lang="en-US" sz="700" dirty="0"/>
          </a:p>
          <a:p>
            <a:endParaRPr lang="en-US" dirty="0"/>
          </a:p>
        </p:txBody>
      </p:sp>
    </p:spTree>
    <p:extLst>
      <p:ext uri="{BB962C8B-B14F-4D97-AF65-F5344CB8AC3E}">
        <p14:creationId xmlns:p14="http://schemas.microsoft.com/office/powerpoint/2010/main" val="40305523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Questioning Witnesses</a:t>
            </a:r>
            <a:endParaRPr lang="en-US" sz="3600" dirty="0"/>
          </a:p>
        </p:txBody>
      </p:sp>
      <p:sp>
        <p:nvSpPr>
          <p:cNvPr id="3" name="Content Placeholder 2"/>
          <p:cNvSpPr>
            <a:spLocks noGrp="1"/>
          </p:cNvSpPr>
          <p:nvPr>
            <p:ph idx="1"/>
          </p:nvPr>
        </p:nvSpPr>
        <p:spPr>
          <a:xfrm>
            <a:off x="602018" y="1035858"/>
            <a:ext cx="10801149" cy="5110642"/>
          </a:xfrm>
        </p:spPr>
        <p:txBody>
          <a:bodyPr/>
          <a:lstStyle/>
          <a:p>
            <a:pPr marL="342900" indent="-342900">
              <a:buFont typeface="Arial" panose="020B0604020202020204" pitchFamily="34" charset="0"/>
              <a:buChar char="•"/>
            </a:pPr>
            <a:r>
              <a:rPr lang="en-US" sz="3600" dirty="0"/>
              <a:t>Open-ended questions first</a:t>
            </a:r>
          </a:p>
          <a:p>
            <a:pPr marL="342900" indent="-342900">
              <a:buFont typeface="Arial" panose="020B0604020202020204" pitchFamily="34" charset="0"/>
              <a:buChar char="•"/>
            </a:pPr>
            <a:r>
              <a:rPr lang="en-US" sz="3600" dirty="0"/>
              <a:t>Listen carefully</a:t>
            </a:r>
          </a:p>
          <a:p>
            <a:pPr marL="342900" indent="-342900">
              <a:buFont typeface="Arial" panose="020B0604020202020204" pitchFamily="34" charset="0"/>
              <a:buChar char="•"/>
            </a:pPr>
            <a:r>
              <a:rPr lang="en-US" sz="3600" dirty="0" smtClean="0"/>
              <a:t>Beware </a:t>
            </a:r>
            <a:r>
              <a:rPr lang="en-US" sz="3600" dirty="0"/>
              <a:t>witnesses who are defensive or answer questions with questions</a:t>
            </a:r>
          </a:p>
          <a:p>
            <a:pPr marL="342900" indent="-342900">
              <a:buFont typeface="Arial" panose="020B0604020202020204" pitchFamily="34" charset="0"/>
              <a:buChar char="•"/>
            </a:pPr>
            <a:r>
              <a:rPr lang="en-US" sz="3600" dirty="0"/>
              <a:t>Beware witnesses who describe what they usually do versus what was done</a:t>
            </a:r>
          </a:p>
          <a:p>
            <a:endParaRPr lang="en-US" dirty="0"/>
          </a:p>
        </p:txBody>
      </p:sp>
    </p:spTree>
    <p:extLst>
      <p:ext uri="{BB962C8B-B14F-4D97-AF65-F5344CB8AC3E}">
        <p14:creationId xmlns:p14="http://schemas.microsoft.com/office/powerpoint/2010/main" val="140694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Importance of Outlines</a:t>
            </a:r>
            <a:br>
              <a:rPr lang="en-US" sz="4000" dirty="0"/>
            </a:br>
            <a:endParaRPr lang="en-US" sz="4000" dirty="0"/>
          </a:p>
        </p:txBody>
      </p:sp>
      <p:sp>
        <p:nvSpPr>
          <p:cNvPr id="3" name="Content Placeholder 2"/>
          <p:cNvSpPr>
            <a:spLocks noGrp="1"/>
          </p:cNvSpPr>
          <p:nvPr>
            <p:ph idx="1"/>
          </p:nvPr>
        </p:nvSpPr>
        <p:spPr>
          <a:xfrm>
            <a:off x="358219" y="998082"/>
            <a:ext cx="11281916" cy="5230715"/>
          </a:xfrm>
        </p:spPr>
        <p:txBody>
          <a:bodyPr>
            <a:normAutofit/>
          </a:bodyPr>
          <a:lstStyle/>
          <a:p>
            <a:pPr marL="800100" lvl="1" indent="-342900">
              <a:buFont typeface="Arial" panose="020B0604020202020204" pitchFamily="34" charset="0"/>
              <a:buChar char="•"/>
            </a:pPr>
            <a:r>
              <a:rPr lang="en-US" sz="3600" dirty="0"/>
              <a:t>Outlines should be </a:t>
            </a:r>
            <a:r>
              <a:rPr lang="en-US" sz="3600" dirty="0" smtClean="0"/>
              <a:t>prepared</a:t>
            </a:r>
            <a:endParaRPr lang="en-US" sz="3600" dirty="0"/>
          </a:p>
          <a:p>
            <a:pPr marL="1714500" lvl="3" indent="-342900">
              <a:buFont typeface="Arial" panose="020B0604020202020204" pitchFamily="34" charset="0"/>
              <a:buChar char="•"/>
            </a:pPr>
            <a:r>
              <a:rPr lang="en-US" sz="3600" dirty="0"/>
              <a:t>Background of employee</a:t>
            </a:r>
          </a:p>
          <a:p>
            <a:pPr marL="1714500" lvl="3" indent="-342900">
              <a:buFont typeface="Arial" panose="020B0604020202020204" pitchFamily="34" charset="0"/>
              <a:buChar char="•"/>
            </a:pPr>
            <a:r>
              <a:rPr lang="en-US" sz="3600" dirty="0"/>
              <a:t>“Describe the </a:t>
            </a:r>
            <a:r>
              <a:rPr lang="en-US" sz="3600" dirty="0" smtClean="0"/>
              <a:t>environment</a:t>
            </a:r>
            <a:r>
              <a:rPr lang="en-US" sz="3600" dirty="0"/>
              <a:t>”</a:t>
            </a:r>
          </a:p>
          <a:p>
            <a:pPr marL="1714500" lvl="3" indent="-342900">
              <a:buFont typeface="Arial" panose="020B0604020202020204" pitchFamily="34" charset="0"/>
              <a:buChar char="•"/>
            </a:pPr>
            <a:r>
              <a:rPr lang="en-US" sz="3600" dirty="0"/>
              <a:t>Relationship with relevant parties</a:t>
            </a:r>
          </a:p>
          <a:p>
            <a:pPr marL="1714500" lvl="3" indent="-342900">
              <a:buFont typeface="Arial" panose="020B0604020202020204" pitchFamily="34" charset="0"/>
              <a:buChar char="•"/>
            </a:pPr>
            <a:r>
              <a:rPr lang="en-US" sz="3600" dirty="0"/>
              <a:t>Specific incident questions </a:t>
            </a:r>
          </a:p>
          <a:p>
            <a:pPr marL="2857500" lvl="5" indent="-342900">
              <a:buFont typeface="Arial" panose="020B0604020202020204" pitchFamily="34" charset="0"/>
              <a:buChar char="•"/>
            </a:pPr>
            <a:r>
              <a:rPr lang="en-US" sz="3200" dirty="0"/>
              <a:t>Who, what, when, where, </a:t>
            </a:r>
            <a:r>
              <a:rPr lang="en-US" sz="3200" u="sng" dirty="0" smtClean="0"/>
              <a:t>then</a:t>
            </a:r>
            <a:r>
              <a:rPr lang="en-US" sz="3200" dirty="0" smtClean="0"/>
              <a:t> </a:t>
            </a:r>
            <a:r>
              <a:rPr lang="en-US" sz="3200" dirty="0"/>
              <a:t>why</a:t>
            </a:r>
          </a:p>
          <a:p>
            <a:endParaRPr lang="en-US" dirty="0"/>
          </a:p>
        </p:txBody>
      </p:sp>
    </p:spTree>
    <p:extLst>
      <p:ext uri="{BB962C8B-B14F-4D97-AF65-F5344CB8AC3E}">
        <p14:creationId xmlns:p14="http://schemas.microsoft.com/office/powerpoint/2010/main" val="193711682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7538" y="803565"/>
            <a:ext cx="10920047" cy="5480096"/>
          </a:xfrm>
        </p:spPr>
        <p:txBody>
          <a:bodyPr>
            <a:normAutofit/>
          </a:bodyPr>
          <a:lstStyle/>
          <a:p>
            <a:endParaRPr lang="en-US" sz="900" dirty="0"/>
          </a:p>
          <a:p>
            <a:pPr marL="342900" indent="-342900">
              <a:buFont typeface="Arial" panose="020B0604020202020204" pitchFamily="34" charset="0"/>
              <a:buChar char="•"/>
            </a:pPr>
            <a:r>
              <a:rPr lang="en-US" sz="4400" dirty="0"/>
              <a:t>Provide each witness with investigator’s contact information</a:t>
            </a:r>
          </a:p>
          <a:p>
            <a:pPr marL="342900" indent="-342900">
              <a:buFont typeface="Arial" panose="020B0604020202020204" pitchFamily="34" charset="0"/>
              <a:buChar char="•"/>
            </a:pPr>
            <a:r>
              <a:rPr lang="en-US" sz="4400" dirty="0"/>
              <a:t>Witnesses should be encouraged to follow up if they remember anything else relevant</a:t>
            </a:r>
          </a:p>
        </p:txBody>
      </p:sp>
    </p:spTree>
    <p:extLst>
      <p:ext uri="{BB962C8B-B14F-4D97-AF65-F5344CB8AC3E}">
        <p14:creationId xmlns:p14="http://schemas.microsoft.com/office/powerpoint/2010/main" val="37551084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722" y="264096"/>
            <a:ext cx="11038117" cy="603957"/>
          </a:xfrm>
        </p:spPr>
        <p:txBody>
          <a:bodyPr>
            <a:noAutofit/>
          </a:bodyPr>
          <a:lstStyle/>
          <a:p>
            <a:r>
              <a:rPr lang="en-US" sz="4000" dirty="0"/>
              <a:t>Evaluating the Witnesses</a:t>
            </a:r>
            <a:endParaRPr lang="en-US" sz="3600" dirty="0"/>
          </a:p>
        </p:txBody>
      </p:sp>
      <p:sp>
        <p:nvSpPr>
          <p:cNvPr id="3" name="Content Placeholder 2"/>
          <p:cNvSpPr>
            <a:spLocks noGrp="1"/>
          </p:cNvSpPr>
          <p:nvPr>
            <p:ph idx="1"/>
          </p:nvPr>
        </p:nvSpPr>
        <p:spPr>
          <a:xfrm>
            <a:off x="519722" y="957506"/>
            <a:ext cx="10642861" cy="5335299"/>
          </a:xfrm>
        </p:spPr>
        <p:txBody>
          <a:bodyPr>
            <a:normAutofit/>
          </a:bodyPr>
          <a:lstStyle/>
          <a:p>
            <a:pPr marL="800100" lvl="1" indent="-342900">
              <a:buFont typeface="Arial" panose="020B0604020202020204" pitchFamily="34" charset="0"/>
              <a:buChar char="•"/>
            </a:pPr>
            <a:endParaRPr lang="en-US" sz="1400" dirty="0"/>
          </a:p>
          <a:p>
            <a:pPr marL="342900" indent="-342900">
              <a:buFont typeface="Arial" panose="020B0604020202020204" pitchFamily="34" charset="0"/>
              <a:buChar char="•"/>
            </a:pPr>
            <a:r>
              <a:rPr lang="en-US" sz="4000" dirty="0"/>
              <a:t>No eyewitnesses does </a:t>
            </a:r>
            <a:r>
              <a:rPr lang="en-US" sz="4000" u="sng" dirty="0"/>
              <a:t>not</a:t>
            </a:r>
            <a:r>
              <a:rPr lang="en-US" sz="4000" dirty="0"/>
              <a:t> mean complaint lacks credibility</a:t>
            </a:r>
          </a:p>
          <a:p>
            <a:pPr marL="342900" indent="-342900">
              <a:buFont typeface="Arial" panose="020B0604020202020204" pitchFamily="34" charset="0"/>
              <a:buChar char="•"/>
            </a:pPr>
            <a:r>
              <a:rPr lang="en-US" sz="4000" dirty="0"/>
              <a:t>Harassment often occurs behind closed doors</a:t>
            </a:r>
          </a:p>
          <a:p>
            <a:endParaRPr lang="en-US" dirty="0"/>
          </a:p>
        </p:txBody>
      </p:sp>
    </p:spTree>
    <p:extLst>
      <p:ext uri="{BB962C8B-B14F-4D97-AF65-F5344CB8AC3E}">
        <p14:creationId xmlns:p14="http://schemas.microsoft.com/office/powerpoint/2010/main" val="9746290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33" y="287150"/>
            <a:ext cx="8278588" cy="770939"/>
          </a:xfrm>
        </p:spPr>
        <p:txBody>
          <a:bodyPr>
            <a:noAutofit/>
          </a:bodyPr>
          <a:lstStyle/>
          <a:p>
            <a:r>
              <a:rPr lang="en-US" sz="4000" dirty="0"/>
              <a:t>Record Keeping</a:t>
            </a:r>
          </a:p>
        </p:txBody>
      </p:sp>
      <p:sp>
        <p:nvSpPr>
          <p:cNvPr id="3" name="Content Placeholder 2"/>
          <p:cNvSpPr>
            <a:spLocks noGrp="1"/>
          </p:cNvSpPr>
          <p:nvPr>
            <p:ph idx="1"/>
          </p:nvPr>
        </p:nvSpPr>
        <p:spPr>
          <a:xfrm>
            <a:off x="493733" y="1131242"/>
            <a:ext cx="11219731" cy="5335299"/>
          </a:xfrm>
        </p:spPr>
        <p:txBody>
          <a:bodyPr>
            <a:normAutofit/>
          </a:bodyPr>
          <a:lstStyle/>
          <a:p>
            <a:pPr marL="342900" indent="-342900">
              <a:buFont typeface="Arial" panose="020B0604020202020204" pitchFamily="34" charset="0"/>
              <a:buChar char="•"/>
            </a:pPr>
            <a:r>
              <a:rPr lang="en-US" sz="4400" dirty="0"/>
              <a:t>Take notes of </a:t>
            </a:r>
            <a:r>
              <a:rPr lang="en-US" sz="4400" u="sng" dirty="0"/>
              <a:t>all</a:t>
            </a:r>
            <a:r>
              <a:rPr lang="en-US" sz="4400" dirty="0"/>
              <a:t> interviews</a:t>
            </a:r>
          </a:p>
          <a:p>
            <a:pPr marL="342900" indent="-342900">
              <a:buFont typeface="Arial" panose="020B0604020202020204" pitchFamily="34" charset="0"/>
              <a:buChar char="•"/>
            </a:pPr>
            <a:r>
              <a:rPr lang="en-US" sz="4400" dirty="0"/>
              <a:t>Maintain an investigation file (log of all actions taken and communications)</a:t>
            </a:r>
            <a:endParaRPr lang="en-US" sz="1600" dirty="0"/>
          </a:p>
          <a:p>
            <a:pPr marL="342900" indent="-342900">
              <a:buFont typeface="Arial" panose="020B0604020202020204" pitchFamily="34" charset="0"/>
              <a:buChar char="•"/>
            </a:pPr>
            <a:r>
              <a:rPr lang="en-US" sz="4400" dirty="0"/>
              <a:t>Prepare memos summarizing witness interviews and evaluations of credibility</a:t>
            </a:r>
          </a:p>
        </p:txBody>
      </p:sp>
    </p:spTree>
    <p:extLst>
      <p:ext uri="{BB962C8B-B14F-4D97-AF65-F5344CB8AC3E}">
        <p14:creationId xmlns:p14="http://schemas.microsoft.com/office/powerpoint/2010/main" val="22116566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749" y="269826"/>
            <a:ext cx="8278588" cy="770939"/>
          </a:xfrm>
        </p:spPr>
        <p:txBody>
          <a:bodyPr>
            <a:noAutofit/>
          </a:bodyPr>
          <a:lstStyle/>
          <a:p>
            <a:r>
              <a:rPr lang="en-US" sz="4000" dirty="0"/>
              <a:t>Record Keeping</a:t>
            </a:r>
          </a:p>
        </p:txBody>
      </p:sp>
      <p:sp>
        <p:nvSpPr>
          <p:cNvPr id="3" name="Content Placeholder 2"/>
          <p:cNvSpPr>
            <a:spLocks noGrp="1"/>
          </p:cNvSpPr>
          <p:nvPr>
            <p:ph idx="1"/>
          </p:nvPr>
        </p:nvSpPr>
        <p:spPr>
          <a:xfrm>
            <a:off x="595749" y="1104773"/>
            <a:ext cx="10889116" cy="5335299"/>
          </a:xfrm>
        </p:spPr>
        <p:txBody>
          <a:bodyPr>
            <a:normAutofit/>
          </a:bodyPr>
          <a:lstStyle/>
          <a:p>
            <a:pPr marL="342900" indent="-342900" algn="just">
              <a:buFont typeface="Arial" panose="020B0604020202020204" pitchFamily="34" charset="0"/>
              <a:buChar char="•"/>
            </a:pPr>
            <a:r>
              <a:rPr lang="en-US" sz="4000" dirty="0"/>
              <a:t>Include list of all documents gathered</a:t>
            </a:r>
          </a:p>
          <a:p>
            <a:pPr marL="342900" indent="-342900" algn="just">
              <a:buFont typeface="Arial" panose="020B0604020202020204" pitchFamily="34" charset="0"/>
              <a:buChar char="•"/>
            </a:pPr>
            <a:r>
              <a:rPr lang="en-US" sz="4000" dirty="0"/>
              <a:t>Create chronology—identify key dates, events, and employees involved</a:t>
            </a:r>
          </a:p>
          <a:p>
            <a:pPr marL="342900" indent="-342900" algn="just">
              <a:buFont typeface="Arial" panose="020B0604020202020204" pitchFamily="34" charset="0"/>
              <a:buChar char="•"/>
            </a:pPr>
            <a:r>
              <a:rPr lang="en-US" sz="4000" dirty="0"/>
              <a:t>Consider and evaluate the consistency of witness statements</a:t>
            </a:r>
          </a:p>
          <a:p>
            <a:pPr marL="342900" indent="-342900" algn="just">
              <a:buFont typeface="Arial" panose="020B0604020202020204" pitchFamily="34" charset="0"/>
              <a:buChar char="•"/>
            </a:pPr>
            <a:r>
              <a:rPr lang="en-US" sz="4000" dirty="0"/>
              <a:t>Conclusions must be based on the </a:t>
            </a:r>
            <a:r>
              <a:rPr lang="en-US" sz="4000" i="1" dirty="0"/>
              <a:t>totality of the circumstances</a:t>
            </a:r>
            <a:endParaRPr lang="en-US" sz="2800" i="1" dirty="0"/>
          </a:p>
        </p:txBody>
      </p:sp>
    </p:spTree>
    <p:extLst>
      <p:ext uri="{BB962C8B-B14F-4D97-AF65-F5344CB8AC3E}">
        <p14:creationId xmlns:p14="http://schemas.microsoft.com/office/powerpoint/2010/main" val="29668657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169" y="291528"/>
            <a:ext cx="8626764" cy="603957"/>
          </a:xfrm>
        </p:spPr>
        <p:txBody>
          <a:bodyPr>
            <a:noAutofit/>
          </a:bodyPr>
          <a:lstStyle/>
          <a:p>
            <a:r>
              <a:rPr lang="en-US" sz="4000" dirty="0"/>
              <a:t>Checklist for Written Reports</a:t>
            </a:r>
            <a:endParaRPr lang="en-US" sz="3600" dirty="0"/>
          </a:p>
        </p:txBody>
      </p:sp>
      <p:sp>
        <p:nvSpPr>
          <p:cNvPr id="3" name="Content Placeholder 2"/>
          <p:cNvSpPr>
            <a:spLocks noGrp="1"/>
          </p:cNvSpPr>
          <p:nvPr>
            <p:ph idx="1"/>
          </p:nvPr>
        </p:nvSpPr>
        <p:spPr>
          <a:xfrm>
            <a:off x="622169" y="1226166"/>
            <a:ext cx="10732225" cy="5335299"/>
          </a:xfrm>
        </p:spPr>
        <p:txBody>
          <a:bodyPr>
            <a:normAutofit/>
          </a:bodyPr>
          <a:lstStyle/>
          <a:p>
            <a:pPr marL="685800" indent="-685800">
              <a:buFont typeface="+mj-lt"/>
              <a:buAutoNum type="arabicPeriod"/>
            </a:pPr>
            <a:r>
              <a:rPr lang="en-US" sz="4400" dirty="0" smtClean="0"/>
              <a:t>Initial </a:t>
            </a:r>
            <a:r>
              <a:rPr lang="en-US" sz="4400" dirty="0"/>
              <a:t>Complaint(s)</a:t>
            </a:r>
          </a:p>
          <a:p>
            <a:pPr marL="685800" indent="-685800">
              <a:buFont typeface="+mj-lt"/>
              <a:buAutoNum type="arabicPeriod"/>
            </a:pPr>
            <a:r>
              <a:rPr lang="en-US" sz="4400" dirty="0" smtClean="0"/>
              <a:t>Investigation </a:t>
            </a:r>
            <a:r>
              <a:rPr lang="en-US" sz="4400" dirty="0"/>
              <a:t>goals</a:t>
            </a:r>
          </a:p>
          <a:p>
            <a:pPr marL="685800" indent="-685800">
              <a:buFont typeface="+mj-lt"/>
              <a:buAutoNum type="arabicPeriod"/>
            </a:pPr>
            <a:r>
              <a:rPr lang="en-US" sz="4400" dirty="0" smtClean="0"/>
              <a:t>Summary </a:t>
            </a:r>
            <a:r>
              <a:rPr lang="en-US" sz="4400" dirty="0"/>
              <a:t>of interviews</a:t>
            </a:r>
          </a:p>
          <a:p>
            <a:pPr marL="685800" indent="-685800">
              <a:buFont typeface="+mj-lt"/>
              <a:buAutoNum type="arabicPeriod"/>
            </a:pPr>
            <a:r>
              <a:rPr lang="en-US" sz="4400" dirty="0" smtClean="0"/>
              <a:t>Summary </a:t>
            </a:r>
            <a:r>
              <a:rPr lang="en-US" sz="4400" dirty="0"/>
              <a:t>of different parties’ positions, including specific allegations</a:t>
            </a:r>
          </a:p>
          <a:p>
            <a:endParaRPr lang="en-US" sz="4400" dirty="0"/>
          </a:p>
        </p:txBody>
      </p:sp>
    </p:spTree>
    <p:extLst>
      <p:ext uri="{BB962C8B-B14F-4D97-AF65-F5344CB8AC3E}">
        <p14:creationId xmlns:p14="http://schemas.microsoft.com/office/powerpoint/2010/main" val="60200857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462" y="318960"/>
            <a:ext cx="8626764" cy="603957"/>
          </a:xfrm>
        </p:spPr>
        <p:txBody>
          <a:bodyPr>
            <a:noAutofit/>
          </a:bodyPr>
          <a:lstStyle/>
          <a:p>
            <a:r>
              <a:rPr lang="en-US" sz="4000" dirty="0"/>
              <a:t>Checklist for Written Reports</a:t>
            </a:r>
            <a:endParaRPr lang="en-US" sz="3600" dirty="0"/>
          </a:p>
        </p:txBody>
      </p:sp>
      <p:sp>
        <p:nvSpPr>
          <p:cNvPr id="3" name="Content Placeholder 2"/>
          <p:cNvSpPr>
            <a:spLocks noGrp="1"/>
          </p:cNvSpPr>
          <p:nvPr>
            <p:ph idx="1"/>
          </p:nvPr>
        </p:nvSpPr>
        <p:spPr>
          <a:xfrm>
            <a:off x="584462" y="1245760"/>
            <a:ext cx="11326710" cy="5335299"/>
          </a:xfrm>
        </p:spPr>
        <p:txBody>
          <a:bodyPr>
            <a:normAutofit/>
          </a:bodyPr>
          <a:lstStyle/>
          <a:p>
            <a:r>
              <a:rPr lang="en-US" sz="4400" dirty="0"/>
              <a:t>5. Credibility determinations</a:t>
            </a:r>
          </a:p>
          <a:p>
            <a:r>
              <a:rPr lang="en-US" sz="4400" dirty="0"/>
              <a:t>6. Factual determinations</a:t>
            </a:r>
          </a:p>
          <a:p>
            <a:r>
              <a:rPr lang="en-US" sz="4400" dirty="0"/>
              <a:t>7. Conclusions and recommendations  </a:t>
            </a:r>
          </a:p>
          <a:p>
            <a:r>
              <a:rPr lang="en-US" sz="4400" dirty="0"/>
              <a:t>8. Proposed corrective action</a:t>
            </a:r>
          </a:p>
          <a:p>
            <a:endParaRPr lang="en-US" sz="3200" dirty="0"/>
          </a:p>
          <a:p>
            <a:endParaRPr lang="en-US" sz="4400" dirty="0"/>
          </a:p>
        </p:txBody>
      </p:sp>
    </p:spTree>
    <p:extLst>
      <p:ext uri="{BB962C8B-B14F-4D97-AF65-F5344CB8AC3E}">
        <p14:creationId xmlns:p14="http://schemas.microsoft.com/office/powerpoint/2010/main" val="776541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AB9CB-A2E4-B6DC-C315-D5DDC4D1E2C8}"/>
              </a:ext>
            </a:extLst>
          </p:cNvPr>
          <p:cNvSpPr>
            <a:spLocks noGrp="1"/>
          </p:cNvSpPr>
          <p:nvPr>
            <p:ph type="title"/>
          </p:nvPr>
        </p:nvSpPr>
        <p:spPr/>
        <p:txBody>
          <a:bodyPr>
            <a:normAutofit fontScale="90000"/>
          </a:bodyPr>
          <a:lstStyle/>
          <a:p>
            <a:r>
              <a:rPr lang="en-US" sz="3600" dirty="0" smtClean="0"/>
              <a:t>Endless Information </a:t>
            </a:r>
            <a:endParaRPr lang="en-US" sz="3600" dirty="0"/>
          </a:p>
        </p:txBody>
      </p:sp>
      <p:sp>
        <p:nvSpPr>
          <p:cNvPr id="3" name="Content Placeholder 2">
            <a:extLst>
              <a:ext uri="{FF2B5EF4-FFF2-40B4-BE49-F238E27FC236}">
                <a16:creationId xmlns:a16="http://schemas.microsoft.com/office/drawing/2014/main" id="{5AFBA7EE-9D33-68FA-BE6B-2059D8929955}"/>
              </a:ext>
            </a:extLst>
          </p:cNvPr>
          <p:cNvSpPr>
            <a:spLocks noGrp="1"/>
          </p:cNvSpPr>
          <p:nvPr>
            <p:ph idx="1"/>
          </p:nvPr>
        </p:nvSpPr>
        <p:spPr>
          <a:xfrm>
            <a:off x="602018" y="992322"/>
            <a:ext cx="10792813" cy="4450115"/>
          </a:xfrm>
        </p:spPr>
        <p:txBody>
          <a:bodyPr>
            <a:normAutofit fontScale="92500" lnSpcReduction="10000"/>
          </a:bodyPr>
          <a:lstStyle/>
          <a:p>
            <a:pPr marL="457200" lvl="0" indent="-457200" algn="just">
              <a:buFont typeface="Arial" panose="020B0604020202020204" pitchFamily="34" charset="0"/>
              <a:buChar char="•"/>
            </a:pPr>
            <a:r>
              <a:rPr lang="en-US" sz="4000" dirty="0" smtClean="0">
                <a:solidFill>
                  <a:prstClr val="black">
                    <a:lumMod val="85000"/>
                    <a:lumOff val="15000"/>
                  </a:prstClr>
                </a:solidFill>
              </a:rPr>
              <a:t>Thanks to the internet, employees have access to more salary information than ever before.</a:t>
            </a:r>
          </a:p>
          <a:p>
            <a:pPr marL="457200" lvl="0" indent="-457200" algn="just">
              <a:buFont typeface="Arial" panose="020B0604020202020204" pitchFamily="34" charset="0"/>
              <a:buChar char="•"/>
            </a:pPr>
            <a:r>
              <a:rPr lang="en-US" sz="4000" dirty="0" smtClean="0">
                <a:solidFill>
                  <a:prstClr val="black">
                    <a:lumMod val="85000"/>
                    <a:lumOff val="15000"/>
                  </a:prstClr>
                </a:solidFill>
              </a:rPr>
              <a:t>Wage comparison to job listings and discussions on work-based social media. </a:t>
            </a:r>
          </a:p>
          <a:p>
            <a:pPr marL="457200" lvl="0" indent="-457200" algn="just">
              <a:buFont typeface="Arial" panose="020B0604020202020204" pitchFamily="34" charset="0"/>
              <a:buChar char="•"/>
            </a:pPr>
            <a:r>
              <a:rPr lang="en-US" sz="4000" dirty="0" smtClean="0">
                <a:solidFill>
                  <a:prstClr val="black">
                    <a:lumMod val="85000"/>
                    <a:lumOff val="15000"/>
                  </a:prstClr>
                </a:solidFill>
              </a:rPr>
              <a:t>Troublesome because median wage statistics are misleading. They are not referring to an average, nor do they account for environmental factors (i.e. location, experience, responsibilities, tenure).</a:t>
            </a:r>
            <a:endParaRPr lang="en-US" sz="4000" dirty="0">
              <a:solidFill>
                <a:prstClr val="black">
                  <a:lumMod val="85000"/>
                  <a:lumOff val="15000"/>
                </a:prstClr>
              </a:solidFill>
            </a:endParaRPr>
          </a:p>
          <a:p>
            <a:endParaRPr lang="en-US" dirty="0"/>
          </a:p>
        </p:txBody>
      </p:sp>
    </p:spTree>
    <p:extLst>
      <p:ext uri="{BB962C8B-B14F-4D97-AF65-F5344CB8AC3E}">
        <p14:creationId xmlns:p14="http://schemas.microsoft.com/office/powerpoint/2010/main" val="87433472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449" y="278904"/>
            <a:ext cx="8278588" cy="719993"/>
          </a:xfrm>
        </p:spPr>
        <p:txBody>
          <a:bodyPr>
            <a:noAutofit/>
          </a:bodyPr>
          <a:lstStyle/>
          <a:p>
            <a:r>
              <a:rPr lang="en-US" sz="4000" dirty="0"/>
              <a:t>Employer Follow Up</a:t>
            </a:r>
          </a:p>
        </p:txBody>
      </p:sp>
      <p:sp>
        <p:nvSpPr>
          <p:cNvPr id="3" name="Content Placeholder 2"/>
          <p:cNvSpPr>
            <a:spLocks noGrp="1"/>
          </p:cNvSpPr>
          <p:nvPr>
            <p:ph idx="1"/>
          </p:nvPr>
        </p:nvSpPr>
        <p:spPr>
          <a:xfrm>
            <a:off x="650449" y="1099323"/>
            <a:ext cx="10148615" cy="4907247"/>
          </a:xfrm>
        </p:spPr>
        <p:txBody>
          <a:bodyPr>
            <a:normAutofit/>
          </a:bodyPr>
          <a:lstStyle/>
          <a:p>
            <a:pPr marL="342900" indent="-342900" algn="just">
              <a:buFont typeface="Arial" panose="020B0604020202020204" pitchFamily="34" charset="0"/>
              <a:buChar char="•"/>
            </a:pPr>
            <a:r>
              <a:rPr lang="en-US" sz="4000" dirty="0"/>
              <a:t>Accused should be provided with an oral summary of the </a:t>
            </a:r>
            <a:r>
              <a:rPr lang="en-US" sz="4000" b="1" u="sng" dirty="0"/>
              <a:t>results</a:t>
            </a:r>
            <a:r>
              <a:rPr lang="en-US" sz="4000" dirty="0"/>
              <a:t> only and a chance to respond </a:t>
            </a:r>
          </a:p>
          <a:p>
            <a:pPr marL="342900" indent="-342900" algn="just">
              <a:buFont typeface="Arial" panose="020B0604020202020204" pitchFamily="34" charset="0"/>
              <a:buChar char="•"/>
            </a:pPr>
            <a:endParaRPr lang="en-US" sz="1400" dirty="0"/>
          </a:p>
          <a:p>
            <a:pPr marL="342900" indent="-342900" algn="just">
              <a:buFont typeface="Arial" panose="020B0604020202020204" pitchFamily="34" charset="0"/>
              <a:buChar char="•"/>
            </a:pPr>
            <a:r>
              <a:rPr lang="en-US" sz="4000" dirty="0"/>
              <a:t>If complaint substantiated, disciplinary action should be taken</a:t>
            </a:r>
          </a:p>
          <a:p>
            <a:pPr marL="800100" lvl="1"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99822202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0120" y="1030807"/>
            <a:ext cx="10268712" cy="5193769"/>
          </a:xfrm>
        </p:spPr>
        <p:txBody>
          <a:bodyPr>
            <a:normAutofit fontScale="85000" lnSpcReduction="10000"/>
          </a:bodyPr>
          <a:lstStyle/>
          <a:p>
            <a:pPr algn="ctr"/>
            <a:endParaRPr lang="en-US" sz="1000" dirty="0"/>
          </a:p>
          <a:p>
            <a:pPr algn="ctr"/>
            <a:r>
              <a:rPr lang="en-US" sz="5800" dirty="0"/>
              <a:t>“Your complaint has been investigated and your concerns were substantiated. Corrective action has been taken</a:t>
            </a:r>
            <a:r>
              <a:rPr lang="en-US" sz="5800" dirty="0" smtClean="0"/>
              <a:t>.”</a:t>
            </a:r>
          </a:p>
          <a:p>
            <a:pPr algn="ctr"/>
            <a:endParaRPr lang="en-US" sz="5800" dirty="0"/>
          </a:p>
          <a:p>
            <a:pPr algn="ctr"/>
            <a:r>
              <a:rPr lang="en-US" sz="5800" b="1" dirty="0" smtClean="0"/>
              <a:t>OR</a:t>
            </a:r>
            <a:endParaRPr lang="en-US" sz="5800" b="1" dirty="0"/>
          </a:p>
          <a:p>
            <a:pPr algn="ctr"/>
            <a:endParaRPr lang="en-US" sz="1600" dirty="0"/>
          </a:p>
          <a:p>
            <a:pPr algn="ctr"/>
            <a:r>
              <a:rPr lang="en-US" sz="5400" b="1" dirty="0"/>
              <a:t>   </a:t>
            </a:r>
            <a:endParaRPr lang="en-US" sz="3600" b="1" dirty="0"/>
          </a:p>
        </p:txBody>
      </p:sp>
    </p:spTree>
    <p:extLst>
      <p:ext uri="{BB962C8B-B14F-4D97-AF65-F5344CB8AC3E}">
        <p14:creationId xmlns:p14="http://schemas.microsoft.com/office/powerpoint/2010/main" val="348465690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047" y="1316007"/>
            <a:ext cx="11038117" cy="5335299"/>
          </a:xfrm>
        </p:spPr>
        <p:txBody>
          <a:bodyPr>
            <a:normAutofit/>
          </a:bodyPr>
          <a:lstStyle/>
          <a:p>
            <a:pPr algn="ctr"/>
            <a:endParaRPr lang="en-US" sz="400" dirty="0"/>
          </a:p>
          <a:p>
            <a:pPr algn="ctr"/>
            <a:r>
              <a:rPr lang="en-US" sz="4400" dirty="0"/>
              <a:t>“Your complaint has been investigated but could not be substantiated. No further action will be taken at this time. If you have additional complaints and concerns, please do not hesitate to bring them to my attention.”</a:t>
            </a:r>
          </a:p>
        </p:txBody>
      </p:sp>
    </p:spTree>
    <p:extLst>
      <p:ext uri="{BB962C8B-B14F-4D97-AF65-F5344CB8AC3E}">
        <p14:creationId xmlns:p14="http://schemas.microsoft.com/office/powerpoint/2010/main" val="23862995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5" name="Rectangle 2"/>
          <p:cNvSpPr>
            <a:spLocks noGrp="1" noChangeArrowheads="1"/>
          </p:cNvSpPr>
          <p:nvPr>
            <p:ph type="title"/>
          </p:nvPr>
        </p:nvSpPr>
        <p:spPr>
          <a:xfrm>
            <a:off x="615462" y="261258"/>
            <a:ext cx="8665028" cy="634227"/>
          </a:xfrm>
          <a:prstGeom prst="rect">
            <a:avLst/>
          </a:prstGeom>
        </p:spPr>
        <p:txBody>
          <a:bodyPr>
            <a:noAutofit/>
          </a:bodyPr>
          <a:lstStyle/>
          <a:p>
            <a:r>
              <a:rPr lang="en-US" sz="3800" dirty="0"/>
              <a:t>Examples of Disciplinary Measures</a:t>
            </a:r>
          </a:p>
        </p:txBody>
      </p:sp>
      <p:sp>
        <p:nvSpPr>
          <p:cNvPr id="87046" name="Rectangle 3"/>
          <p:cNvSpPr>
            <a:spLocks noGrp="1" noChangeArrowheads="1"/>
          </p:cNvSpPr>
          <p:nvPr>
            <p:ph idx="1"/>
          </p:nvPr>
        </p:nvSpPr>
        <p:spPr>
          <a:xfrm>
            <a:off x="615462" y="1074058"/>
            <a:ext cx="9638639" cy="5209603"/>
          </a:xfrm>
          <a:prstGeom prst="rect">
            <a:avLst/>
          </a:prstGeom>
        </p:spPr>
        <p:txBody>
          <a:bodyPr>
            <a:noAutofit/>
          </a:bodyPr>
          <a:lstStyle/>
          <a:p>
            <a:pPr marL="571500" indent="-571500">
              <a:lnSpc>
                <a:spcPct val="90000"/>
              </a:lnSpc>
              <a:spcBef>
                <a:spcPts val="1200"/>
              </a:spcBef>
              <a:buFont typeface="Arial" panose="020B0604020202020204" pitchFamily="34" charset="0"/>
              <a:buChar char="•"/>
            </a:pPr>
            <a:r>
              <a:rPr lang="en-US" sz="3600" dirty="0"/>
              <a:t>Oral or written warning or reprimand</a:t>
            </a:r>
          </a:p>
          <a:p>
            <a:pPr marL="571500" indent="-571500">
              <a:lnSpc>
                <a:spcPct val="90000"/>
              </a:lnSpc>
              <a:spcBef>
                <a:spcPts val="1200"/>
              </a:spcBef>
              <a:buFont typeface="Arial" panose="020B0604020202020204" pitchFamily="34" charset="0"/>
              <a:buChar char="•"/>
            </a:pPr>
            <a:r>
              <a:rPr lang="en-US" sz="3600" dirty="0"/>
              <a:t>Transfer or reassignment</a:t>
            </a:r>
          </a:p>
          <a:p>
            <a:pPr marL="571500" indent="-571500">
              <a:lnSpc>
                <a:spcPct val="90000"/>
              </a:lnSpc>
              <a:spcBef>
                <a:spcPts val="1200"/>
              </a:spcBef>
              <a:buFont typeface="Arial" panose="020B0604020202020204" pitchFamily="34" charset="0"/>
              <a:buChar char="•"/>
            </a:pPr>
            <a:r>
              <a:rPr lang="en-US" sz="3600" dirty="0"/>
              <a:t>Demotion</a:t>
            </a:r>
          </a:p>
          <a:p>
            <a:pPr marL="571500" indent="-571500">
              <a:lnSpc>
                <a:spcPct val="90000"/>
              </a:lnSpc>
              <a:spcBef>
                <a:spcPts val="1200"/>
              </a:spcBef>
              <a:buFont typeface="Arial" panose="020B0604020202020204" pitchFamily="34" charset="0"/>
              <a:buChar char="•"/>
            </a:pPr>
            <a:r>
              <a:rPr lang="en-US" sz="3600" dirty="0"/>
              <a:t>Reduction of wages</a:t>
            </a:r>
          </a:p>
          <a:p>
            <a:pPr marL="571500" indent="-571500">
              <a:lnSpc>
                <a:spcPct val="90000"/>
              </a:lnSpc>
              <a:spcBef>
                <a:spcPts val="1200"/>
              </a:spcBef>
              <a:buFont typeface="Arial" panose="020B0604020202020204" pitchFamily="34" charset="0"/>
              <a:buChar char="•"/>
            </a:pPr>
            <a:r>
              <a:rPr lang="en-US" sz="3600" dirty="0"/>
              <a:t>Suspension</a:t>
            </a:r>
          </a:p>
          <a:p>
            <a:pPr marL="571500" indent="-571500">
              <a:lnSpc>
                <a:spcPct val="90000"/>
              </a:lnSpc>
              <a:spcBef>
                <a:spcPts val="1200"/>
              </a:spcBef>
              <a:buFont typeface="Arial" panose="020B0604020202020204" pitchFamily="34" charset="0"/>
              <a:buChar char="•"/>
            </a:pPr>
            <a:r>
              <a:rPr lang="en-US" sz="3600" dirty="0"/>
              <a:t>Discharge</a:t>
            </a:r>
          </a:p>
          <a:p>
            <a:pPr marL="571500" indent="-571500">
              <a:lnSpc>
                <a:spcPct val="90000"/>
              </a:lnSpc>
              <a:spcBef>
                <a:spcPts val="1200"/>
              </a:spcBef>
              <a:buFont typeface="Arial" panose="020B0604020202020204" pitchFamily="34" charset="0"/>
              <a:buChar char="•"/>
            </a:pPr>
            <a:r>
              <a:rPr lang="en-US" sz="3600" dirty="0"/>
              <a:t>Training or counseling of harasser </a:t>
            </a:r>
          </a:p>
          <a:p>
            <a:pPr marL="571500" indent="-571500">
              <a:lnSpc>
                <a:spcPct val="90000"/>
              </a:lnSpc>
              <a:spcBef>
                <a:spcPts val="1200"/>
              </a:spcBef>
              <a:buFont typeface="Arial" panose="020B0604020202020204" pitchFamily="34" charset="0"/>
              <a:buChar char="•"/>
            </a:pPr>
            <a:r>
              <a:rPr lang="en-US" sz="3600" dirty="0"/>
              <a:t>Monitoring harasser</a:t>
            </a:r>
          </a:p>
        </p:txBody>
      </p:sp>
    </p:spTree>
    <p:extLst>
      <p:ext uri="{BB962C8B-B14F-4D97-AF65-F5344CB8AC3E}">
        <p14:creationId xmlns:p14="http://schemas.microsoft.com/office/powerpoint/2010/main" val="34664499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9" name="Rectangle 2"/>
          <p:cNvSpPr>
            <a:spLocks noGrp="1" noChangeArrowheads="1"/>
          </p:cNvSpPr>
          <p:nvPr>
            <p:ph type="title"/>
          </p:nvPr>
        </p:nvSpPr>
        <p:spPr>
          <a:xfrm>
            <a:off x="509954" y="251098"/>
            <a:ext cx="8278588" cy="735827"/>
          </a:xfrm>
          <a:prstGeom prst="rect">
            <a:avLst/>
          </a:prstGeom>
        </p:spPr>
        <p:txBody>
          <a:bodyPr>
            <a:noAutofit/>
          </a:bodyPr>
          <a:lstStyle/>
          <a:p>
            <a:r>
              <a:rPr lang="en-US" sz="4000" dirty="0"/>
              <a:t>Examples of Remedial Measures</a:t>
            </a:r>
          </a:p>
        </p:txBody>
      </p:sp>
      <p:sp>
        <p:nvSpPr>
          <p:cNvPr id="88070" name="Rectangle 3"/>
          <p:cNvSpPr>
            <a:spLocks noGrp="1" noChangeArrowheads="1"/>
          </p:cNvSpPr>
          <p:nvPr>
            <p:ph idx="1"/>
          </p:nvPr>
        </p:nvSpPr>
        <p:spPr>
          <a:xfrm>
            <a:off x="509954" y="1088572"/>
            <a:ext cx="10665069" cy="5195089"/>
          </a:xfrm>
          <a:prstGeom prst="rect">
            <a:avLst/>
          </a:prstGeom>
        </p:spPr>
        <p:txBody>
          <a:bodyPr>
            <a:normAutofit/>
          </a:bodyPr>
          <a:lstStyle/>
          <a:p>
            <a:pPr marL="571500" indent="-571500">
              <a:lnSpc>
                <a:spcPct val="90000"/>
              </a:lnSpc>
              <a:buFont typeface="Arial" panose="020B0604020202020204" pitchFamily="34" charset="0"/>
              <a:buChar char="•"/>
            </a:pPr>
            <a:r>
              <a:rPr lang="en-US" sz="3600" dirty="0"/>
              <a:t>Restoration of leave</a:t>
            </a:r>
          </a:p>
          <a:p>
            <a:pPr marL="571500" indent="-571500">
              <a:lnSpc>
                <a:spcPct val="90000"/>
              </a:lnSpc>
              <a:buFont typeface="Arial" panose="020B0604020202020204" pitchFamily="34" charset="0"/>
              <a:buChar char="•"/>
            </a:pPr>
            <a:r>
              <a:rPr lang="en-US" sz="3600" dirty="0"/>
              <a:t>Expungement of negative evaluation(s)</a:t>
            </a:r>
          </a:p>
          <a:p>
            <a:pPr marL="571500" indent="-571500">
              <a:lnSpc>
                <a:spcPct val="90000"/>
              </a:lnSpc>
              <a:buFont typeface="Arial" panose="020B0604020202020204" pitchFamily="34" charset="0"/>
              <a:buChar char="•"/>
            </a:pPr>
            <a:r>
              <a:rPr lang="en-US" sz="3600" dirty="0"/>
              <a:t>Reinstatement</a:t>
            </a:r>
          </a:p>
          <a:p>
            <a:pPr marL="571500" indent="-571500">
              <a:lnSpc>
                <a:spcPct val="90000"/>
              </a:lnSpc>
              <a:buFont typeface="Arial" panose="020B0604020202020204" pitchFamily="34" charset="0"/>
              <a:buChar char="•"/>
            </a:pPr>
            <a:r>
              <a:rPr lang="en-US" sz="3600" dirty="0"/>
              <a:t>Apology by the harasser</a:t>
            </a:r>
          </a:p>
          <a:p>
            <a:pPr marL="571500" indent="-571500">
              <a:lnSpc>
                <a:spcPct val="90000"/>
              </a:lnSpc>
              <a:buFont typeface="Arial" panose="020B0604020202020204" pitchFamily="34" charset="0"/>
              <a:buChar char="•"/>
            </a:pPr>
            <a:r>
              <a:rPr lang="en-US" sz="3600" dirty="0"/>
              <a:t>Monitoring to ensure victim is not subjected to retaliation</a:t>
            </a:r>
          </a:p>
          <a:p>
            <a:pPr marL="571500" indent="-571500">
              <a:lnSpc>
                <a:spcPct val="90000"/>
              </a:lnSpc>
              <a:buFont typeface="Arial" panose="020B0604020202020204" pitchFamily="34" charset="0"/>
              <a:buChar char="•"/>
            </a:pPr>
            <a:r>
              <a:rPr lang="en-US" sz="3600" dirty="0"/>
              <a:t>Correction of any other harm caused by the harassment</a:t>
            </a:r>
          </a:p>
        </p:txBody>
      </p:sp>
    </p:spTree>
    <p:extLst>
      <p:ext uri="{BB962C8B-B14F-4D97-AF65-F5344CB8AC3E}">
        <p14:creationId xmlns:p14="http://schemas.microsoft.com/office/powerpoint/2010/main" val="347818521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False Reports</a:t>
            </a:r>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US" sz="4800" dirty="0"/>
              <a:t>Discipline is appropriate</a:t>
            </a:r>
          </a:p>
          <a:p>
            <a:pPr marL="342900" indent="-342900">
              <a:buFont typeface="Arial" panose="020B0604020202020204" pitchFamily="34" charset="0"/>
              <a:buChar char="•"/>
            </a:pPr>
            <a:r>
              <a:rPr lang="en-US" sz="4800" dirty="0"/>
              <a:t>Tread carefully because it can be seen as retaliation</a:t>
            </a:r>
          </a:p>
          <a:p>
            <a:endParaRPr lang="en-US" sz="5400" dirty="0"/>
          </a:p>
        </p:txBody>
      </p:sp>
    </p:spTree>
    <p:extLst>
      <p:ext uri="{BB962C8B-B14F-4D97-AF65-F5344CB8AC3E}">
        <p14:creationId xmlns:p14="http://schemas.microsoft.com/office/powerpoint/2010/main" val="3666298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a:xfrm>
            <a:off x="549049" y="232810"/>
            <a:ext cx="8278588" cy="735827"/>
          </a:xfrm>
          <a:prstGeom prst="rect">
            <a:avLst/>
          </a:prstGeom>
        </p:spPr>
        <p:txBody>
          <a:bodyPr>
            <a:normAutofit fontScale="90000"/>
          </a:bodyPr>
          <a:lstStyle/>
          <a:p>
            <a:pPr>
              <a:defRPr/>
            </a:pPr>
            <a:r>
              <a:rPr lang="en-US" sz="4800" dirty="0">
                <a:ea typeface="+mn-ea"/>
                <a:cs typeface="+mn-cs"/>
              </a:rPr>
              <a:t>Follow-up Procedures</a:t>
            </a:r>
            <a:endParaRPr lang="en-US" sz="4800" dirty="0"/>
          </a:p>
        </p:txBody>
      </p:sp>
      <p:sp>
        <p:nvSpPr>
          <p:cNvPr id="89094" name="Rectangle 3"/>
          <p:cNvSpPr>
            <a:spLocks noGrp="1" noChangeArrowheads="1"/>
          </p:cNvSpPr>
          <p:nvPr>
            <p:ph idx="1"/>
          </p:nvPr>
        </p:nvSpPr>
        <p:spPr>
          <a:xfrm>
            <a:off x="763570" y="1117601"/>
            <a:ext cx="9989774" cy="5166060"/>
          </a:xfrm>
          <a:prstGeom prst="rect">
            <a:avLst/>
          </a:prstGeom>
        </p:spPr>
        <p:txBody>
          <a:bodyPr>
            <a:normAutofit/>
          </a:bodyPr>
          <a:lstStyle/>
          <a:p>
            <a:pPr marL="571500" indent="-571500" algn="just">
              <a:spcBef>
                <a:spcPts val="1200"/>
              </a:spcBef>
              <a:buFont typeface="Arial" panose="020B0604020202020204" pitchFamily="34" charset="0"/>
              <a:buChar char="•"/>
            </a:pPr>
            <a:r>
              <a:rPr lang="en-US" sz="4000" dirty="0"/>
              <a:t>Investigation records kept separate from employees’ personnel files.</a:t>
            </a:r>
          </a:p>
          <a:p>
            <a:pPr marL="571500" indent="-571500" algn="just">
              <a:spcBef>
                <a:spcPts val="1200"/>
              </a:spcBef>
              <a:buFont typeface="Arial" panose="020B0604020202020204" pitchFamily="34" charset="0"/>
              <a:buChar char="•"/>
            </a:pPr>
            <a:r>
              <a:rPr lang="en-US" sz="4000" dirty="0" smtClean="0"/>
              <a:t>If </a:t>
            </a:r>
            <a:r>
              <a:rPr lang="en-US" sz="4000" dirty="0"/>
              <a:t>a mistake is discovered after investigation complete, it may be reopened.</a:t>
            </a:r>
          </a:p>
          <a:p>
            <a:pPr marL="571500" indent="-571500" algn="just">
              <a:spcBef>
                <a:spcPts val="1200"/>
              </a:spcBef>
              <a:buFont typeface="Arial" panose="020B0604020202020204" pitchFamily="34" charset="0"/>
              <a:buChar char="•"/>
            </a:pPr>
            <a:r>
              <a:rPr lang="en-US" sz="4000" dirty="0" smtClean="0"/>
              <a:t>Monitor </a:t>
            </a:r>
            <a:r>
              <a:rPr lang="en-US" sz="4000" dirty="0"/>
              <a:t>to ensure no further </a:t>
            </a:r>
            <a:r>
              <a:rPr lang="en-US" sz="4000" dirty="0" smtClean="0"/>
              <a:t>misconduct or retaliation </a:t>
            </a:r>
            <a:r>
              <a:rPr lang="en-US" sz="4000" dirty="0"/>
              <a:t>occurs. </a:t>
            </a:r>
          </a:p>
          <a:p>
            <a:pPr marL="571500" indent="-571500" algn="just">
              <a:spcBef>
                <a:spcPts val="1200"/>
              </a:spcBef>
              <a:buFont typeface="Arial" panose="020B0604020202020204" pitchFamily="34" charset="0"/>
              <a:buChar char="•"/>
            </a:pPr>
            <a:endParaRPr lang="en-US" sz="4000" dirty="0"/>
          </a:p>
        </p:txBody>
      </p:sp>
    </p:spTree>
    <p:extLst>
      <p:ext uri="{BB962C8B-B14F-4D97-AF65-F5344CB8AC3E}">
        <p14:creationId xmlns:p14="http://schemas.microsoft.com/office/powerpoint/2010/main" val="39895476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Reminder - </a:t>
            </a:r>
            <a:r>
              <a:rPr lang="en-US" sz="3600" dirty="0"/>
              <a:t>Last employment seminar of 2023</a:t>
            </a:r>
            <a:br>
              <a:rPr lang="en-US" sz="3600" dirty="0"/>
            </a:br>
            <a:endParaRPr lang="en-US" sz="3600" dirty="0"/>
          </a:p>
        </p:txBody>
      </p:sp>
      <p:sp>
        <p:nvSpPr>
          <p:cNvPr id="3" name="Content Placeholder 2"/>
          <p:cNvSpPr>
            <a:spLocks noGrp="1"/>
          </p:cNvSpPr>
          <p:nvPr>
            <p:ph idx="1"/>
          </p:nvPr>
        </p:nvSpPr>
        <p:spPr>
          <a:xfrm>
            <a:off x="602018" y="895485"/>
            <a:ext cx="11038117" cy="5335299"/>
          </a:xfrm>
        </p:spPr>
        <p:txBody>
          <a:bodyPr/>
          <a:lstStyle/>
          <a:p>
            <a:r>
              <a:rPr lang="en-US" dirty="0"/>
              <a:t> </a:t>
            </a:r>
            <a:endParaRPr lang="en-US" dirty="0" smtClean="0"/>
          </a:p>
          <a:p>
            <a:endParaRPr lang="en-US" dirty="0"/>
          </a:p>
          <a:p>
            <a:pPr algn="ctr"/>
            <a:r>
              <a:rPr lang="en-US" sz="4800" b="1" u="sng" dirty="0" smtClean="0"/>
              <a:t>Hot </a:t>
            </a:r>
            <a:r>
              <a:rPr lang="en-US" sz="4800" b="1" u="sng" dirty="0"/>
              <a:t>Topics in Employment Law</a:t>
            </a:r>
            <a:endParaRPr lang="en-US" sz="4800" u="sng" dirty="0"/>
          </a:p>
          <a:p>
            <a:pPr algn="ctr"/>
            <a:r>
              <a:rPr lang="en-US" sz="4800" b="1" dirty="0"/>
              <a:t>Wednesday, November 8, 2023    </a:t>
            </a:r>
            <a:endParaRPr lang="en-US" sz="4800" b="1" dirty="0" smtClean="0"/>
          </a:p>
          <a:p>
            <a:pPr algn="ctr"/>
            <a:r>
              <a:rPr lang="en-US" sz="4800" b="1" dirty="0" smtClean="0"/>
              <a:t>12 </a:t>
            </a:r>
            <a:r>
              <a:rPr lang="en-US" sz="4800" b="1" dirty="0"/>
              <a:t>p.m. – 1 p.m.</a:t>
            </a:r>
            <a:endParaRPr lang="en-US" sz="4800" dirty="0"/>
          </a:p>
        </p:txBody>
      </p:sp>
    </p:spTree>
    <p:extLst>
      <p:ext uri="{BB962C8B-B14F-4D97-AF65-F5344CB8AC3E}">
        <p14:creationId xmlns:p14="http://schemas.microsoft.com/office/powerpoint/2010/main" val="259391943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342" y="348343"/>
            <a:ext cx="9144000" cy="733313"/>
          </a:xfrm>
        </p:spPr>
        <p:txBody>
          <a:bodyPr>
            <a:noAutofit/>
          </a:bodyPr>
          <a:lstStyle/>
          <a:p>
            <a:r>
              <a:rPr lang="en-US" sz="3200" dirty="0"/>
              <a:t>Connect with Laddey, Clark and Ryan, LLP</a:t>
            </a:r>
          </a:p>
        </p:txBody>
      </p:sp>
      <p:sp>
        <p:nvSpPr>
          <p:cNvPr id="8" name="Content Placeholder 7"/>
          <p:cNvSpPr>
            <a:spLocks noGrp="1"/>
          </p:cNvSpPr>
          <p:nvPr>
            <p:ph idx="1"/>
          </p:nvPr>
        </p:nvSpPr>
        <p:spPr>
          <a:xfrm>
            <a:off x="1975513" y="1081656"/>
            <a:ext cx="8278588" cy="5202004"/>
          </a:xfrm>
        </p:spPr>
        <p:txBody>
          <a:bodyPr/>
          <a:lstStyle/>
          <a:p>
            <a:endParaRPr lang="en-US" dirty="0"/>
          </a:p>
          <a:p>
            <a:endParaRPr lang="en-US" dirty="0"/>
          </a:p>
          <a:p>
            <a:endParaRPr lang="en-US" dirty="0"/>
          </a:p>
          <a:p>
            <a:endParaRPr lang="en-US" dirty="0"/>
          </a:p>
          <a:p>
            <a:endParaRPr lang="en-US" dirty="0"/>
          </a:p>
          <a:p>
            <a:endParaRPr lang="en-US" dirty="0"/>
          </a:p>
          <a:p>
            <a:endParaRPr lang="en-US" sz="1200" dirty="0"/>
          </a:p>
          <a:p>
            <a:r>
              <a:rPr lang="en-US" dirty="0"/>
              <a:t>	</a:t>
            </a:r>
            <a:r>
              <a:rPr lang="en-US" sz="2300" dirty="0"/>
              <a:t>	  Like us		     Connect with us		       Follow us</a:t>
            </a:r>
          </a:p>
        </p:txBody>
      </p:sp>
      <p:pic>
        <p:nvPicPr>
          <p:cNvPr id="1035"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1371" y="1660754"/>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8"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4439" y="1660753"/>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9"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12742" y="1702935"/>
            <a:ext cx="2133600"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5498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AB9CB-A2E4-B6DC-C315-D5DDC4D1E2C8}"/>
              </a:ext>
            </a:extLst>
          </p:cNvPr>
          <p:cNvSpPr>
            <a:spLocks noGrp="1"/>
          </p:cNvSpPr>
          <p:nvPr>
            <p:ph type="title"/>
          </p:nvPr>
        </p:nvSpPr>
        <p:spPr/>
        <p:txBody>
          <a:bodyPr>
            <a:normAutofit fontScale="90000"/>
          </a:bodyPr>
          <a:lstStyle/>
          <a:p>
            <a:r>
              <a:rPr lang="en-US" sz="3600" dirty="0" smtClean="0"/>
              <a:t>Coworker Comparison</a:t>
            </a:r>
            <a:endParaRPr lang="en-US" sz="3600" dirty="0"/>
          </a:p>
        </p:txBody>
      </p:sp>
      <p:sp>
        <p:nvSpPr>
          <p:cNvPr id="3" name="Content Placeholder 2">
            <a:extLst>
              <a:ext uri="{FF2B5EF4-FFF2-40B4-BE49-F238E27FC236}">
                <a16:creationId xmlns:a16="http://schemas.microsoft.com/office/drawing/2014/main" id="{5AFBA7EE-9D33-68FA-BE6B-2059D8929955}"/>
              </a:ext>
            </a:extLst>
          </p:cNvPr>
          <p:cNvSpPr>
            <a:spLocks noGrp="1"/>
          </p:cNvSpPr>
          <p:nvPr>
            <p:ph idx="1"/>
          </p:nvPr>
        </p:nvSpPr>
        <p:spPr/>
        <p:txBody>
          <a:bodyPr/>
          <a:lstStyle/>
          <a:p>
            <a:pPr lvl="0">
              <a:buFont typeface="Arial" panose="020B0604020202020204" pitchFamily="34" charset="0"/>
              <a:buChar char="•"/>
            </a:pPr>
            <a:endParaRPr lang="en-US" sz="4000" dirty="0" smtClean="0">
              <a:solidFill>
                <a:prstClr val="black">
                  <a:lumMod val="85000"/>
                  <a:lumOff val="15000"/>
                </a:prstClr>
              </a:solidFill>
            </a:endParaRPr>
          </a:p>
          <a:p>
            <a:pPr marL="457200" lvl="0" indent="-457200">
              <a:buFont typeface="Arial" panose="020B0604020202020204" pitchFamily="34" charset="0"/>
              <a:buChar char="•"/>
            </a:pPr>
            <a:r>
              <a:rPr lang="en-US" sz="4400" dirty="0" smtClean="0">
                <a:solidFill>
                  <a:prstClr val="black">
                    <a:lumMod val="85000"/>
                    <a:lumOff val="15000"/>
                  </a:prstClr>
                </a:solidFill>
              </a:rPr>
              <a:t>Assume that employees will know what their colleagues are making. </a:t>
            </a:r>
          </a:p>
          <a:p>
            <a:pPr marL="457200" lvl="0" indent="-457200"/>
            <a:endParaRPr lang="en-US" sz="2800" dirty="0" smtClean="0">
              <a:solidFill>
                <a:prstClr val="black">
                  <a:lumMod val="85000"/>
                  <a:lumOff val="15000"/>
                </a:prstClr>
              </a:solidFill>
            </a:endParaRPr>
          </a:p>
          <a:p>
            <a:pPr marL="457200" lvl="0" indent="-457200">
              <a:buFont typeface="Arial" panose="020B0604020202020204" pitchFamily="34" charset="0"/>
              <a:buChar char="•"/>
            </a:pPr>
            <a:r>
              <a:rPr lang="en-US" sz="4400" dirty="0" smtClean="0">
                <a:solidFill>
                  <a:prstClr val="black">
                    <a:lumMod val="85000"/>
                    <a:lumOff val="15000"/>
                  </a:prstClr>
                </a:solidFill>
              </a:rPr>
              <a:t>Discussing salary and income is not as taboo as it once was. </a:t>
            </a:r>
          </a:p>
          <a:p>
            <a:pPr lvl="0">
              <a:buFont typeface="Arial" panose="020B0604020202020204" pitchFamily="34" charset="0"/>
              <a:buChar char="•"/>
            </a:pPr>
            <a:endParaRPr lang="en-US" sz="4000" dirty="0"/>
          </a:p>
        </p:txBody>
      </p:sp>
    </p:spTree>
    <p:extLst>
      <p:ext uri="{BB962C8B-B14F-4D97-AF65-F5344CB8AC3E}">
        <p14:creationId xmlns:p14="http://schemas.microsoft.com/office/powerpoint/2010/main" val="1765671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AB9CB-A2E4-B6DC-C315-D5DDC4D1E2C8}"/>
              </a:ext>
            </a:extLst>
          </p:cNvPr>
          <p:cNvSpPr>
            <a:spLocks noGrp="1"/>
          </p:cNvSpPr>
          <p:nvPr>
            <p:ph type="title"/>
          </p:nvPr>
        </p:nvSpPr>
        <p:spPr/>
        <p:txBody>
          <a:bodyPr>
            <a:normAutofit fontScale="90000"/>
          </a:bodyPr>
          <a:lstStyle/>
          <a:p>
            <a:r>
              <a:rPr lang="en-US" sz="3600" dirty="0" smtClean="0"/>
              <a:t>Handling an “Underpaid” Employee: </a:t>
            </a:r>
            <a:endParaRPr lang="en-US" sz="3600" dirty="0"/>
          </a:p>
        </p:txBody>
      </p:sp>
      <p:sp>
        <p:nvSpPr>
          <p:cNvPr id="3" name="Content Placeholder 2">
            <a:extLst>
              <a:ext uri="{FF2B5EF4-FFF2-40B4-BE49-F238E27FC236}">
                <a16:creationId xmlns:a16="http://schemas.microsoft.com/office/drawing/2014/main" id="{5AFBA7EE-9D33-68FA-BE6B-2059D8929955}"/>
              </a:ext>
            </a:extLst>
          </p:cNvPr>
          <p:cNvSpPr>
            <a:spLocks noGrp="1"/>
          </p:cNvSpPr>
          <p:nvPr>
            <p:ph idx="1"/>
          </p:nvPr>
        </p:nvSpPr>
        <p:spPr>
          <a:xfrm>
            <a:off x="602019" y="948362"/>
            <a:ext cx="10453078" cy="5335299"/>
          </a:xfrm>
        </p:spPr>
        <p:txBody>
          <a:bodyPr/>
          <a:lstStyle/>
          <a:p>
            <a:pPr marL="742950" lvl="0" indent="-742950" algn="just">
              <a:buAutoNum type="arabicPeriod"/>
            </a:pPr>
            <a:r>
              <a:rPr lang="en-US" sz="3600" dirty="0" smtClean="0">
                <a:solidFill>
                  <a:prstClr val="black">
                    <a:lumMod val="85000"/>
                    <a:lumOff val="15000"/>
                  </a:prstClr>
                </a:solidFill>
              </a:rPr>
              <a:t>Gather the Facts</a:t>
            </a:r>
          </a:p>
          <a:p>
            <a:pPr marL="1485900" lvl="2" indent="-571500" algn="just">
              <a:buFont typeface="Arial" panose="020B0604020202020204" pitchFamily="34" charset="0"/>
              <a:buChar char="•"/>
            </a:pPr>
            <a:r>
              <a:rPr lang="en-US" sz="3200" dirty="0" smtClean="0">
                <a:solidFill>
                  <a:prstClr val="black">
                    <a:lumMod val="85000"/>
                    <a:lumOff val="15000"/>
                  </a:prstClr>
                </a:solidFill>
              </a:rPr>
              <a:t>Who have they spoken to? What is their career and wage history to date. Speak to those who can give you any additional insight as to their responsibilities. </a:t>
            </a:r>
          </a:p>
          <a:p>
            <a:pPr marL="742950" lvl="0" indent="-742950" algn="just">
              <a:buFont typeface="+mj-lt"/>
              <a:buAutoNum type="arabicPeriod"/>
            </a:pPr>
            <a:r>
              <a:rPr lang="en-US" sz="3600" dirty="0" smtClean="0">
                <a:solidFill>
                  <a:prstClr val="black">
                    <a:lumMod val="85000"/>
                    <a:lumOff val="15000"/>
                  </a:prstClr>
                </a:solidFill>
              </a:rPr>
              <a:t>Gather Market Data</a:t>
            </a:r>
          </a:p>
          <a:p>
            <a:pPr marL="1657350" lvl="2" indent="-742950" algn="just">
              <a:buFont typeface="Arial" panose="020B0604020202020204" pitchFamily="34" charset="0"/>
              <a:buChar char="•"/>
            </a:pPr>
            <a:r>
              <a:rPr lang="en-US" sz="3200" dirty="0" smtClean="0">
                <a:solidFill>
                  <a:prstClr val="black">
                    <a:lumMod val="85000"/>
                    <a:lumOff val="15000"/>
                  </a:prstClr>
                </a:solidFill>
              </a:rPr>
              <a:t>Be wary and critical of information found online. If possible, discuss with partners in the industry as to their wage structure.</a:t>
            </a:r>
          </a:p>
          <a:p>
            <a:pPr lvl="0">
              <a:buFont typeface="Arial" panose="020B0604020202020204" pitchFamily="34" charset="0"/>
              <a:buChar char="•"/>
            </a:pPr>
            <a:endParaRPr lang="en-US" sz="4000" dirty="0"/>
          </a:p>
        </p:txBody>
      </p:sp>
    </p:spTree>
    <p:extLst>
      <p:ext uri="{BB962C8B-B14F-4D97-AF65-F5344CB8AC3E}">
        <p14:creationId xmlns:p14="http://schemas.microsoft.com/office/powerpoint/2010/main" val="3722109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AB9CB-A2E4-B6DC-C315-D5DDC4D1E2C8}"/>
              </a:ext>
            </a:extLst>
          </p:cNvPr>
          <p:cNvSpPr>
            <a:spLocks noGrp="1"/>
          </p:cNvSpPr>
          <p:nvPr>
            <p:ph type="title"/>
          </p:nvPr>
        </p:nvSpPr>
        <p:spPr/>
        <p:txBody>
          <a:bodyPr>
            <a:normAutofit fontScale="90000"/>
          </a:bodyPr>
          <a:lstStyle/>
          <a:p>
            <a:r>
              <a:rPr lang="en-US" sz="3600" dirty="0" smtClean="0"/>
              <a:t>Handling an “Underpaid” Employee Cont.: </a:t>
            </a:r>
            <a:endParaRPr lang="en-US" sz="3600" dirty="0"/>
          </a:p>
        </p:txBody>
      </p:sp>
      <p:sp>
        <p:nvSpPr>
          <p:cNvPr id="3" name="Content Placeholder 2">
            <a:extLst>
              <a:ext uri="{FF2B5EF4-FFF2-40B4-BE49-F238E27FC236}">
                <a16:creationId xmlns:a16="http://schemas.microsoft.com/office/drawing/2014/main" id="{5AFBA7EE-9D33-68FA-BE6B-2059D8929955}"/>
              </a:ext>
            </a:extLst>
          </p:cNvPr>
          <p:cNvSpPr>
            <a:spLocks noGrp="1"/>
          </p:cNvSpPr>
          <p:nvPr>
            <p:ph idx="1"/>
          </p:nvPr>
        </p:nvSpPr>
        <p:spPr>
          <a:xfrm>
            <a:off x="602019" y="948362"/>
            <a:ext cx="10571950" cy="5335299"/>
          </a:xfrm>
        </p:spPr>
        <p:txBody>
          <a:bodyPr/>
          <a:lstStyle/>
          <a:p>
            <a:pPr lvl="0" algn="just"/>
            <a:r>
              <a:rPr lang="en-US" sz="4000" dirty="0" smtClean="0">
                <a:solidFill>
                  <a:prstClr val="black">
                    <a:lumMod val="85000"/>
                    <a:lumOff val="15000"/>
                  </a:prstClr>
                </a:solidFill>
              </a:rPr>
              <a:t>3.		</a:t>
            </a:r>
            <a:r>
              <a:rPr lang="en-US" sz="3600" dirty="0" smtClean="0">
                <a:solidFill>
                  <a:prstClr val="black">
                    <a:lumMod val="85000"/>
                    <a:lumOff val="15000"/>
                  </a:prstClr>
                </a:solidFill>
              </a:rPr>
              <a:t>Speak to Budgetary Decision makers</a:t>
            </a:r>
            <a:endParaRPr lang="en-US" sz="4000" dirty="0" smtClean="0">
              <a:solidFill>
                <a:prstClr val="black">
                  <a:lumMod val="85000"/>
                  <a:lumOff val="15000"/>
                </a:prstClr>
              </a:solidFill>
            </a:endParaRPr>
          </a:p>
          <a:p>
            <a:pPr marL="1485900" lvl="2" indent="-571500" algn="just">
              <a:buFont typeface="Arial" panose="020B0604020202020204" pitchFamily="34" charset="0"/>
              <a:buChar char="•"/>
            </a:pPr>
            <a:r>
              <a:rPr lang="en-US" sz="3200" dirty="0" smtClean="0">
                <a:solidFill>
                  <a:prstClr val="black">
                    <a:lumMod val="85000"/>
                    <a:lumOff val="15000"/>
                  </a:prstClr>
                </a:solidFill>
              </a:rPr>
              <a:t>If you are not authorized to modify the salary budget, discuss with whomever makes those changes. Know how flexible you can be – should you deem a raise appropriate.</a:t>
            </a:r>
          </a:p>
          <a:p>
            <a:pPr marL="742950" lvl="0" indent="-742950" algn="just">
              <a:buFont typeface="+mj-lt"/>
              <a:buAutoNum type="arabicPeriod" startAt="4"/>
            </a:pPr>
            <a:r>
              <a:rPr lang="en-US" sz="4000" dirty="0" smtClean="0">
                <a:solidFill>
                  <a:prstClr val="black">
                    <a:lumMod val="85000"/>
                    <a:lumOff val="15000"/>
                  </a:prstClr>
                </a:solidFill>
              </a:rPr>
              <a:t> </a:t>
            </a:r>
            <a:r>
              <a:rPr lang="en-US" sz="3600" dirty="0" smtClean="0">
                <a:solidFill>
                  <a:prstClr val="black">
                    <a:lumMod val="85000"/>
                    <a:lumOff val="15000"/>
                  </a:prstClr>
                </a:solidFill>
              </a:rPr>
              <a:t>Have Private Meeting with Employee</a:t>
            </a:r>
            <a:endParaRPr lang="en-US" sz="4000" dirty="0" smtClean="0">
              <a:solidFill>
                <a:prstClr val="black">
                  <a:lumMod val="85000"/>
                  <a:lumOff val="15000"/>
                </a:prstClr>
              </a:solidFill>
            </a:endParaRPr>
          </a:p>
          <a:p>
            <a:pPr marL="1657350" lvl="2" indent="-742950" algn="just">
              <a:buFont typeface="Arial" panose="020B0604020202020204" pitchFamily="34" charset="0"/>
              <a:buChar char="•"/>
            </a:pPr>
            <a:r>
              <a:rPr lang="en-US" sz="3200" dirty="0" smtClean="0">
                <a:solidFill>
                  <a:prstClr val="black">
                    <a:lumMod val="85000"/>
                    <a:lumOff val="15000"/>
                  </a:prstClr>
                </a:solidFill>
              </a:rPr>
              <a:t>Listen. Take detailed notes. Ask them how they came to have an issues with their current salary. </a:t>
            </a:r>
          </a:p>
          <a:p>
            <a:pPr lvl="0">
              <a:buFont typeface="Arial" panose="020B0604020202020204" pitchFamily="34" charset="0"/>
              <a:buChar char="•"/>
            </a:pPr>
            <a:endParaRPr lang="en-US" sz="4000" dirty="0"/>
          </a:p>
        </p:txBody>
      </p:sp>
    </p:spTree>
    <p:extLst>
      <p:ext uri="{BB962C8B-B14F-4D97-AF65-F5344CB8AC3E}">
        <p14:creationId xmlns:p14="http://schemas.microsoft.com/office/powerpoint/2010/main" val="77283242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993</TotalTime>
  <Words>2486</Words>
  <Application>Microsoft Office PowerPoint</Application>
  <PresentationFormat>Widescreen</PresentationFormat>
  <Paragraphs>338</Paragraphs>
  <Slides>68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68</vt:i4>
      </vt:variant>
    </vt:vector>
  </HeadingPairs>
  <TitlesOfParts>
    <vt:vector size="72" baseType="lpstr">
      <vt:lpstr>Arial</vt:lpstr>
      <vt:lpstr>Calibri</vt:lpstr>
      <vt:lpstr>Minion Pro</vt:lpstr>
      <vt:lpstr>1_Office Theme</vt:lpstr>
      <vt:lpstr>PowerPoint Presentation</vt:lpstr>
      <vt:lpstr>Disclaimer</vt:lpstr>
      <vt:lpstr>Topics to Be Covered</vt:lpstr>
      <vt:lpstr>Employee Complaints – General Considerations</vt:lpstr>
      <vt:lpstr>When an Employee Complains…</vt:lpstr>
      <vt:lpstr>Endless Information </vt:lpstr>
      <vt:lpstr>Coworker Comparison</vt:lpstr>
      <vt:lpstr>Handling an “Underpaid” Employee: </vt:lpstr>
      <vt:lpstr>Handling an “Underpaid” Employee Cont.: </vt:lpstr>
      <vt:lpstr>Handling an “Underpaid” Cont.: </vt:lpstr>
      <vt:lpstr>Handling an “Underpaid” Cont.: </vt:lpstr>
      <vt:lpstr>Handling an “Underpaid” Cont.: </vt:lpstr>
      <vt:lpstr>New Jersey’s Equal Pay Act </vt:lpstr>
      <vt:lpstr>New Jersey’s Equal Pay Act</vt:lpstr>
      <vt:lpstr>Final Thoughts:</vt:lpstr>
      <vt:lpstr>When an Employee Complains…</vt:lpstr>
      <vt:lpstr>Unequivocal affirmative statement of ZERO TOLERANCE policy for workplace discrimination and harassment </vt:lpstr>
      <vt:lpstr>Strong Statement of Policy</vt:lpstr>
      <vt:lpstr>Statement of Policy</vt:lpstr>
      <vt:lpstr>Statement of Policy Continued</vt:lpstr>
      <vt:lpstr>Anti-Harassment Policy</vt:lpstr>
      <vt:lpstr>Supervisors Must:</vt:lpstr>
      <vt:lpstr>PowerPoint Presentation</vt:lpstr>
      <vt:lpstr>Workplace Bullying</vt:lpstr>
      <vt:lpstr>Bullies Can Be:</vt:lpstr>
      <vt:lpstr>Why is Workplace Bullying a Problem?       </vt:lpstr>
      <vt:lpstr>If Choosing to Institute Workplace Bullying Policy</vt:lpstr>
      <vt:lpstr>PowerPoint Presentation</vt:lpstr>
      <vt:lpstr>PowerPoint Presentation</vt:lpstr>
      <vt:lpstr>Title VII and the LAD</vt:lpstr>
      <vt:lpstr>What is the LAD?</vt:lpstr>
      <vt:lpstr>Protected Categories</vt:lpstr>
      <vt:lpstr>Harassment is not asking employees to do their jobs, according to their job descriptions and company standards.</vt:lpstr>
      <vt:lpstr>What Is Illegal Harassment?</vt:lpstr>
      <vt:lpstr>Unlawful Harassment</vt:lpstr>
      <vt:lpstr>Suggested Complaint Procedures #1</vt:lpstr>
      <vt:lpstr>Suggested Complaint Procedures #2</vt:lpstr>
      <vt:lpstr>Suggested Complaint Procedures #3</vt:lpstr>
      <vt:lpstr>Suggested Complaint Procedures #4</vt:lpstr>
      <vt:lpstr>Suggested Complaint Procedures #5</vt:lpstr>
      <vt:lpstr>Have a Complaint Form</vt:lpstr>
      <vt:lpstr>Reporting and Complaints</vt:lpstr>
      <vt:lpstr>PowerPoint Presentation</vt:lpstr>
      <vt:lpstr>Aquas v. State of NJ: Affirmative Defense</vt:lpstr>
      <vt:lpstr>Requirements for Asserting Affirmative Defense</vt:lpstr>
      <vt:lpstr>Requirements for Asserting Affirmative Defense</vt:lpstr>
      <vt:lpstr>INTERNAL </vt:lpstr>
      <vt:lpstr>PowerPoint Presentation</vt:lpstr>
      <vt:lpstr>Attorneys as Internal Investigators</vt:lpstr>
      <vt:lpstr>Conducting Interviews</vt:lpstr>
      <vt:lpstr>Conducting Interviews</vt:lpstr>
      <vt:lpstr>Questioning Witnesses</vt:lpstr>
      <vt:lpstr>Importance of Outlines </vt:lpstr>
      <vt:lpstr>PowerPoint Presentation</vt:lpstr>
      <vt:lpstr>Evaluating the Witnesses</vt:lpstr>
      <vt:lpstr>Record Keeping</vt:lpstr>
      <vt:lpstr>Record Keeping</vt:lpstr>
      <vt:lpstr>Checklist for Written Reports</vt:lpstr>
      <vt:lpstr>Checklist for Written Reports</vt:lpstr>
      <vt:lpstr>Employer Follow Up</vt:lpstr>
      <vt:lpstr>PowerPoint Presentation</vt:lpstr>
      <vt:lpstr>PowerPoint Presentation</vt:lpstr>
      <vt:lpstr>Examples of Disciplinary Measures</vt:lpstr>
      <vt:lpstr>Examples of Remedial Measures</vt:lpstr>
      <vt:lpstr>False Reports</vt:lpstr>
      <vt:lpstr>Follow-up Procedures</vt:lpstr>
      <vt:lpstr>Reminder - Last employment seminar of 2023 </vt:lpstr>
      <vt:lpstr>Connect with Laddey, Clark and Ryan, LLP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dc:title>
  <dc:creator>Charlee L. Gee</dc:creator>
  <cp:lastModifiedBy>Michelle Firzlaff</cp:lastModifiedBy>
  <cp:revision>138</cp:revision>
  <cp:lastPrinted>2023-09-28T13:04:24Z</cp:lastPrinted>
  <dcterms:created xsi:type="dcterms:W3CDTF">2019-07-22T19:17:35Z</dcterms:created>
  <dcterms:modified xsi:type="dcterms:W3CDTF">2023-09-28T14:26:14Z</dcterms:modified>
</cp:coreProperties>
</file>